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8" r:id="rId1"/>
  </p:sldMasterIdLst>
  <p:notesMasterIdLst>
    <p:notesMasterId r:id="rId172"/>
  </p:notesMasterIdLst>
  <p:handoutMasterIdLst>
    <p:handoutMasterId r:id="rId173"/>
  </p:handoutMasterIdLst>
  <p:sldIdLst>
    <p:sldId id="527" r:id="rId2"/>
    <p:sldId id="257" r:id="rId3"/>
    <p:sldId id="387" r:id="rId4"/>
    <p:sldId id="260" r:id="rId5"/>
    <p:sldId id="471" r:id="rId6"/>
    <p:sldId id="388" r:id="rId7"/>
    <p:sldId id="389" r:id="rId8"/>
    <p:sldId id="390" r:id="rId9"/>
    <p:sldId id="391" r:id="rId10"/>
    <p:sldId id="475" r:id="rId11"/>
    <p:sldId id="476" r:id="rId12"/>
    <p:sldId id="477" r:id="rId13"/>
    <p:sldId id="263" r:id="rId14"/>
    <p:sldId id="392" r:id="rId15"/>
    <p:sldId id="393" r:id="rId16"/>
    <p:sldId id="394" r:id="rId17"/>
    <p:sldId id="395" r:id="rId18"/>
    <p:sldId id="474" r:id="rId19"/>
    <p:sldId id="396" r:id="rId20"/>
    <p:sldId id="397" r:id="rId21"/>
    <p:sldId id="398" r:id="rId22"/>
    <p:sldId id="399" r:id="rId23"/>
    <p:sldId id="400" r:id="rId24"/>
    <p:sldId id="472" r:id="rId25"/>
    <p:sldId id="402" r:id="rId26"/>
    <p:sldId id="279" r:id="rId27"/>
    <p:sldId id="404" r:id="rId28"/>
    <p:sldId id="281" r:id="rId29"/>
    <p:sldId id="282" r:id="rId30"/>
    <p:sldId id="405" r:id="rId31"/>
    <p:sldId id="406" r:id="rId32"/>
    <p:sldId id="407" r:id="rId33"/>
    <p:sldId id="408" r:id="rId34"/>
    <p:sldId id="410" r:id="rId35"/>
    <p:sldId id="289" r:id="rId36"/>
    <p:sldId id="290" r:id="rId37"/>
    <p:sldId id="411" r:id="rId38"/>
    <p:sldId id="478" r:id="rId39"/>
    <p:sldId id="293" r:id="rId40"/>
    <p:sldId id="481" r:id="rId41"/>
    <p:sldId id="294" r:id="rId42"/>
    <p:sldId id="413" r:id="rId43"/>
    <p:sldId id="295" r:id="rId44"/>
    <p:sldId id="296" r:id="rId45"/>
    <p:sldId id="297" r:id="rId46"/>
    <p:sldId id="484" r:id="rId47"/>
    <p:sldId id="298" r:id="rId48"/>
    <p:sldId id="482" r:id="rId49"/>
    <p:sldId id="483" r:id="rId50"/>
    <p:sldId id="485" r:id="rId51"/>
    <p:sldId id="479" r:id="rId52"/>
    <p:sldId id="299" r:id="rId53"/>
    <p:sldId id="415" r:id="rId54"/>
    <p:sldId id="416" r:id="rId55"/>
    <p:sldId id="301" r:id="rId56"/>
    <p:sldId id="417" r:id="rId57"/>
    <p:sldId id="418" r:id="rId58"/>
    <p:sldId id="419" r:id="rId59"/>
    <p:sldId id="420" r:id="rId60"/>
    <p:sldId id="306" r:id="rId61"/>
    <p:sldId id="308" r:id="rId62"/>
    <p:sldId id="422" r:id="rId63"/>
    <p:sldId id="423" r:id="rId64"/>
    <p:sldId id="425" r:id="rId65"/>
    <p:sldId id="426" r:id="rId66"/>
    <p:sldId id="314" r:id="rId67"/>
    <p:sldId id="487" r:id="rId68"/>
    <p:sldId id="493" r:id="rId69"/>
    <p:sldId id="490" r:id="rId70"/>
    <p:sldId id="491" r:id="rId71"/>
    <p:sldId id="492" r:id="rId72"/>
    <p:sldId id="315" r:id="rId73"/>
    <p:sldId id="316" r:id="rId74"/>
    <p:sldId id="489" r:id="rId75"/>
    <p:sldId id="317" r:id="rId76"/>
    <p:sldId id="427" r:id="rId77"/>
    <p:sldId id="488" r:id="rId78"/>
    <p:sldId id="429" r:id="rId79"/>
    <p:sldId id="321" r:id="rId80"/>
    <p:sldId id="430" r:id="rId81"/>
    <p:sldId id="431" r:id="rId82"/>
    <p:sldId id="324" r:id="rId83"/>
    <p:sldId id="432" r:id="rId84"/>
    <p:sldId id="495" r:id="rId85"/>
    <p:sldId id="496" r:id="rId86"/>
    <p:sldId id="497" r:id="rId87"/>
    <p:sldId id="498" r:id="rId88"/>
    <p:sldId id="499" r:id="rId89"/>
    <p:sldId id="500" r:id="rId90"/>
    <p:sldId id="501" r:id="rId91"/>
    <p:sldId id="502" r:id="rId92"/>
    <p:sldId id="326" r:id="rId93"/>
    <p:sldId id="433" r:id="rId94"/>
    <p:sldId id="434" r:id="rId95"/>
    <p:sldId id="329" r:id="rId96"/>
    <p:sldId id="330" r:id="rId97"/>
    <p:sldId id="435" r:id="rId98"/>
    <p:sldId id="332" r:id="rId99"/>
    <p:sldId id="436" r:id="rId100"/>
    <p:sldId id="494" r:id="rId101"/>
    <p:sldId id="334" r:id="rId102"/>
    <p:sldId id="335" r:id="rId103"/>
    <p:sldId id="437" r:id="rId104"/>
    <p:sldId id="337" r:id="rId105"/>
    <p:sldId id="503" r:id="rId106"/>
    <p:sldId id="439" r:id="rId107"/>
    <p:sldId id="440" r:id="rId108"/>
    <p:sldId id="341" r:id="rId109"/>
    <p:sldId id="342" r:id="rId110"/>
    <p:sldId id="441" r:id="rId111"/>
    <p:sldId id="442" r:id="rId112"/>
    <p:sldId id="504" r:id="rId113"/>
    <p:sldId id="345" r:id="rId114"/>
    <p:sldId id="443" r:id="rId115"/>
    <p:sldId id="444" r:id="rId116"/>
    <p:sldId id="445" r:id="rId117"/>
    <p:sldId id="349" r:id="rId118"/>
    <p:sldId id="446" r:id="rId119"/>
    <p:sldId id="447" r:id="rId120"/>
    <p:sldId id="508" r:id="rId121"/>
    <p:sldId id="448" r:id="rId122"/>
    <p:sldId id="505" r:id="rId123"/>
    <p:sldId id="506" r:id="rId124"/>
    <p:sldId id="507" r:id="rId125"/>
    <p:sldId id="353" r:id="rId126"/>
    <p:sldId id="510" r:id="rId127"/>
    <p:sldId id="354" r:id="rId128"/>
    <p:sldId id="511" r:id="rId129"/>
    <p:sldId id="512" r:id="rId130"/>
    <p:sldId id="509" r:id="rId131"/>
    <p:sldId id="449" r:id="rId132"/>
    <p:sldId id="450" r:id="rId133"/>
    <p:sldId id="451" r:id="rId134"/>
    <p:sldId id="358" r:id="rId135"/>
    <p:sldId id="452" r:id="rId136"/>
    <p:sldId id="453" r:id="rId137"/>
    <p:sldId id="361" r:id="rId138"/>
    <p:sldId id="455" r:id="rId139"/>
    <p:sldId id="456" r:id="rId140"/>
    <p:sldId id="365" r:id="rId141"/>
    <p:sldId id="457" r:id="rId142"/>
    <p:sldId id="367" r:id="rId143"/>
    <p:sldId id="458" r:id="rId144"/>
    <p:sldId id="369" r:id="rId145"/>
    <p:sldId id="459" r:id="rId146"/>
    <p:sldId id="371" r:id="rId147"/>
    <p:sldId id="460" r:id="rId148"/>
    <p:sldId id="461" r:id="rId149"/>
    <p:sldId id="462" r:id="rId150"/>
    <p:sldId id="517" r:id="rId151"/>
    <p:sldId id="464" r:id="rId152"/>
    <p:sldId id="465" r:id="rId153"/>
    <p:sldId id="466" r:id="rId154"/>
    <p:sldId id="379" r:id="rId155"/>
    <p:sldId id="467" r:id="rId156"/>
    <p:sldId id="468" r:id="rId157"/>
    <p:sldId id="469" r:id="rId158"/>
    <p:sldId id="470" r:id="rId159"/>
    <p:sldId id="514" r:id="rId160"/>
    <p:sldId id="518" r:id="rId161"/>
    <p:sldId id="519" r:id="rId162"/>
    <p:sldId id="521" r:id="rId163"/>
    <p:sldId id="520" r:id="rId164"/>
    <p:sldId id="522" r:id="rId165"/>
    <p:sldId id="515" r:id="rId166"/>
    <p:sldId id="523" r:id="rId167"/>
    <p:sldId id="524" r:id="rId168"/>
    <p:sldId id="525" r:id="rId169"/>
    <p:sldId id="526" r:id="rId170"/>
    <p:sldId id="516" r:id="rId1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6856413" cy="457200"/>
          </a:xfrm>
          <a:prstGeom prst="rect">
            <a:avLst/>
          </a:prstGeom>
        </p:spPr>
        <p:txBody>
          <a:bodyPr vert="horz" lIns="91440" tIns="45720" rIns="91440" bIns="45720" rtlCol="0"/>
          <a:lstStyle>
            <a:lvl1pPr algn="l">
              <a:defRPr sz="1200"/>
            </a:lvl1pPr>
          </a:lstStyle>
          <a:p>
            <a:r>
              <a:rPr lang="en-US" dirty="0"/>
              <a:t>Understanding Recruitment and Selection of New Staff in the Workplace</a:t>
            </a: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642DF6-8037-E04D-A7FA-10835CD8541D}" type="slidenum">
              <a:rPr lang="en-US" smtClean="0"/>
              <a:t>‹#›</a:t>
            </a:fld>
            <a:endParaRPr lang="en-US"/>
          </a:p>
        </p:txBody>
      </p:sp>
    </p:spTree>
    <p:extLst>
      <p:ext uri="{BB962C8B-B14F-4D97-AF65-F5344CB8AC3E}">
        <p14:creationId xmlns:p14="http://schemas.microsoft.com/office/powerpoint/2010/main" val="349932543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Solving Problems and Making Decisions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36A4BE-CDFC-2D47-9315-E21530A6DFEE}" type="datetime1">
              <a:rPr lang="en-SG" smtClean="0"/>
              <a:t>24/2/2016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527096-7431-5A4A-B89C-3A5EAA6BE69B}" type="slidenum">
              <a:rPr lang="en-US" smtClean="0"/>
              <a:t>‹#›</a:t>
            </a:fld>
            <a:endParaRPr lang="en-US"/>
          </a:p>
        </p:txBody>
      </p:sp>
    </p:spTree>
    <p:extLst>
      <p:ext uri="{BB962C8B-B14F-4D97-AF65-F5344CB8AC3E}">
        <p14:creationId xmlns:p14="http://schemas.microsoft.com/office/powerpoint/2010/main" val="1445752397"/>
      </p:ext>
    </p:extLst>
  </p:cSld>
  <p:clrMap bg1="lt1" tx1="dk1" bg2="lt2" tx2="dk2" accent1="accent1" accent2="accent2" accent3="accent3" accent4="accent4" accent5="accent5" accent6="accent6" hlink="hlink" folHlink="folHlink"/>
  <p:hf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Job-share - Alternative work schedule in which two employees voluntarily share the responsibilities of one full time job, and receive salary and benefits on pro-rata basis.</a:t>
            </a:r>
          </a:p>
        </p:txBody>
      </p:sp>
      <p:sp>
        <p:nvSpPr>
          <p:cNvPr id="4" name="Header Placeholder 3"/>
          <p:cNvSpPr>
            <a:spLocks noGrp="1"/>
          </p:cNvSpPr>
          <p:nvPr>
            <p:ph type="hdr" sz="quarter" idx="10"/>
          </p:nvPr>
        </p:nvSpPr>
        <p:spPr/>
        <p:txBody>
          <a:bodyPr/>
          <a:lstStyle/>
          <a:p>
            <a:r>
              <a:rPr lang="en-US"/>
              <a:t>Solving Problems and Making Decisions</a:t>
            </a:r>
          </a:p>
        </p:txBody>
      </p:sp>
      <p:sp>
        <p:nvSpPr>
          <p:cNvPr id="5" name="Slide Number Placeholder 4"/>
          <p:cNvSpPr>
            <a:spLocks noGrp="1"/>
          </p:cNvSpPr>
          <p:nvPr>
            <p:ph type="sldNum" sz="quarter" idx="11"/>
          </p:nvPr>
        </p:nvSpPr>
        <p:spPr/>
        <p:txBody>
          <a:bodyPr/>
          <a:lstStyle/>
          <a:p>
            <a:fld id="{BA527096-7431-5A4A-B89C-3A5EAA6BE69B}" type="slidenum">
              <a:rPr lang="en-US" smtClean="0"/>
              <a:t>42</a:t>
            </a:fld>
            <a:endParaRPr lang="en-US"/>
          </a:p>
        </p:txBody>
      </p:sp>
    </p:spTree>
    <p:extLst>
      <p:ext uri="{BB962C8B-B14F-4D97-AF65-F5344CB8AC3E}">
        <p14:creationId xmlns:p14="http://schemas.microsoft.com/office/powerpoint/2010/main" val="27538231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282575" y="228600"/>
            <a:ext cx="4235450" cy="4187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5" name="Rectangle 4"/>
          <p:cNvSpPr/>
          <p:nvPr/>
        </p:nvSpPr>
        <p:spPr>
          <a:xfrm>
            <a:off x="6802438" y="228600"/>
            <a:ext cx="2057400" cy="2038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6" name="Rectangle 5"/>
          <p:cNvSpPr/>
          <p:nvPr/>
        </p:nvSpPr>
        <p:spPr>
          <a:xfrm>
            <a:off x="4624388" y="2378075"/>
            <a:ext cx="2057400" cy="2038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7" name="Rectangle 6"/>
          <p:cNvSpPr/>
          <p:nvPr/>
        </p:nvSpPr>
        <p:spPr>
          <a:xfrm>
            <a:off x="4624388" y="228600"/>
            <a:ext cx="2057400" cy="2038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8" name="Rectangle 7"/>
          <p:cNvSpPr/>
          <p:nvPr/>
        </p:nvSpPr>
        <p:spPr>
          <a:xfrm>
            <a:off x="6802438" y="2378075"/>
            <a:ext cx="2057400" cy="2038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pic>
        <p:nvPicPr>
          <p:cNvPr id="9" name="Picture 12" descr="ETT Academy 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248400"/>
            <a:ext cx="39624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ilm.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5607050"/>
            <a:ext cx="1584325" cy="56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34880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4158318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p:cNvSpPr/>
          <p:nvPr/>
        </p:nvSpPr>
        <p:spPr>
          <a:xfrm>
            <a:off x="8166100" y="282575"/>
            <a:ext cx="685800" cy="301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1225185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0"/>
          </p:nvPr>
        </p:nvSpPr>
        <p:spPr>
          <a:xfrm>
            <a:off x="3859213" y="6423025"/>
            <a:ext cx="3316287" cy="365125"/>
          </a:xfrm>
        </p:spPr>
        <p:txBody>
          <a:bodyPr/>
          <a:lstStyle>
            <a:lvl1pPr>
              <a:defRPr/>
            </a:lvl1pPr>
          </a:lstStyle>
          <a:p>
            <a:endParaRPr lang="en-US"/>
          </a:p>
        </p:txBody>
      </p:sp>
    </p:spTree>
    <p:extLst>
      <p:ext uri="{BB962C8B-B14F-4D97-AF65-F5344CB8AC3E}">
        <p14:creationId xmlns:p14="http://schemas.microsoft.com/office/powerpoint/2010/main" val="400519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8166100" y="282575"/>
            <a:ext cx="685800" cy="301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noProof="0"/>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0"/>
          </p:nvPr>
        </p:nvSpPr>
        <p:spPr>
          <a:xfrm>
            <a:off x="4191000" y="6423025"/>
            <a:ext cx="3005138" cy="365125"/>
          </a:xfrm>
        </p:spPr>
        <p:txBody>
          <a:bodyPr/>
          <a:lstStyle>
            <a:lvl1pPr>
              <a:defRPr/>
            </a:lvl1pPr>
          </a:lstStyle>
          <a:p>
            <a:endParaRPr lang="en-US"/>
          </a:p>
        </p:txBody>
      </p:sp>
      <p:sp>
        <p:nvSpPr>
          <p:cNvPr id="7" name="Slide Number Placeholder 6"/>
          <p:cNvSpPr>
            <a:spLocks noGrp="1"/>
          </p:cNvSpPr>
          <p:nvPr>
            <p:ph type="sldNum" sz="quarter" idx="11"/>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2173393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5" name="Rectangle 4"/>
          <p:cNvSpPr/>
          <p:nvPr/>
        </p:nvSpPr>
        <p:spPr>
          <a:xfrm>
            <a:off x="6802438" y="228600"/>
            <a:ext cx="2057400" cy="2038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6" name="Rectangle 5"/>
          <p:cNvSpPr/>
          <p:nvPr/>
        </p:nvSpPr>
        <p:spPr>
          <a:xfrm>
            <a:off x="6802438" y="2378075"/>
            <a:ext cx="2057400" cy="2038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noProof="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Footer Placeholder 5"/>
          <p:cNvSpPr>
            <a:spLocks noGrp="1"/>
          </p:cNvSpPr>
          <p:nvPr>
            <p:ph type="ftr" sz="quarter" idx="10"/>
          </p:nvPr>
        </p:nvSpPr>
        <p:spPr/>
        <p:txBody>
          <a:bodyPr/>
          <a:lstStyle>
            <a:lvl1pPr>
              <a:defRPr/>
            </a:lvl1pPr>
          </a:lstStyle>
          <a:p>
            <a:endParaRPr lang="en-US"/>
          </a:p>
        </p:txBody>
      </p:sp>
      <p:sp>
        <p:nvSpPr>
          <p:cNvPr id="8" name="Slide Number Placeholder 6"/>
          <p:cNvSpPr>
            <a:spLocks noGrp="1"/>
          </p:cNvSpPr>
          <p:nvPr>
            <p:ph type="sldNum" sz="quarter" idx="11"/>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3392581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6" name="Rectangle 5"/>
          <p:cNvSpPr/>
          <p:nvPr/>
        </p:nvSpPr>
        <p:spPr>
          <a:xfrm>
            <a:off x="282575" y="228600"/>
            <a:ext cx="638651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7" name="Rectangle 6"/>
          <p:cNvSpPr/>
          <p:nvPr/>
        </p:nvSpPr>
        <p:spPr>
          <a:xfrm>
            <a:off x="6802438" y="228600"/>
            <a:ext cx="2057400" cy="2038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Picture Placeholder 12"/>
          <p:cNvSpPr>
            <a:spLocks noGrp="1"/>
          </p:cNvSpPr>
          <p:nvPr>
            <p:ph type="pic" sz="quarter" idx="13"/>
          </p:nvPr>
        </p:nvSpPr>
        <p:spPr>
          <a:xfrm>
            <a:off x="6802438" y="2374940"/>
            <a:ext cx="2057400" cy="2039112"/>
          </a:xfrm>
        </p:spPr>
        <p:txBody>
          <a:bodyPr rtlCol="0">
            <a:normAutofit/>
          </a:bodyPr>
          <a:lstStyle>
            <a:lvl1pPr>
              <a:buNone/>
              <a:defRPr/>
            </a:lvl1pPr>
          </a:lstStyle>
          <a:p>
            <a:pPr lvl="0"/>
            <a:r>
              <a:rPr lang="en-US" noProof="0"/>
              <a:t>Drag picture to placeholder or click icon to add</a:t>
            </a:r>
            <a:endParaRPr noProof="0"/>
          </a:p>
        </p:txBody>
      </p:sp>
      <p:sp>
        <p:nvSpPr>
          <p:cNvPr id="13" name="Picture Placeholder 12"/>
          <p:cNvSpPr>
            <a:spLocks noGrp="1"/>
          </p:cNvSpPr>
          <p:nvPr>
            <p:ph type="pic" sz="quarter" idx="14"/>
          </p:nvPr>
        </p:nvSpPr>
        <p:spPr>
          <a:xfrm>
            <a:off x="6802438" y="4535424"/>
            <a:ext cx="2057400" cy="2039112"/>
          </a:xfrm>
        </p:spPr>
        <p:txBody>
          <a:bodyPr rtlCol="0">
            <a:normAutofit/>
          </a:bodyPr>
          <a:lstStyle>
            <a:lvl1pPr>
              <a:buNone/>
              <a:defRPr/>
            </a:lvl1pPr>
          </a:lstStyle>
          <a:p>
            <a:pPr lvl="0"/>
            <a:r>
              <a:rPr lang="en-US" noProof="0"/>
              <a:t>Drag picture to placeholder or click icon to add</a:t>
            </a:r>
            <a:endParaRPr noProof="0"/>
          </a:p>
        </p:txBody>
      </p:sp>
      <p:sp>
        <p:nvSpPr>
          <p:cNvPr id="8" name="Footer Placeholder 5"/>
          <p:cNvSpPr>
            <a:spLocks noGrp="1"/>
          </p:cNvSpPr>
          <p:nvPr>
            <p:ph type="ftr" sz="quarter" idx="15"/>
          </p:nvPr>
        </p:nvSpPr>
        <p:spPr>
          <a:xfrm>
            <a:off x="381000" y="6235700"/>
            <a:ext cx="4648200" cy="365125"/>
          </a:xfrm>
        </p:spPr>
        <p:txBody>
          <a:bodyPr/>
          <a:lstStyle>
            <a:lvl1pPr>
              <a:defRPr>
                <a:solidFill>
                  <a:schemeClr val="bg1"/>
                </a:solidFill>
              </a:defRPr>
            </a:lvl1pPr>
          </a:lstStyle>
          <a:p>
            <a:endParaRPr lang="en-US"/>
          </a:p>
        </p:txBody>
      </p:sp>
      <p:sp>
        <p:nvSpPr>
          <p:cNvPr id="9" name="Slide Number Placeholder 6"/>
          <p:cNvSpPr>
            <a:spLocks noGrp="1"/>
          </p:cNvSpPr>
          <p:nvPr>
            <p:ph type="sldNum" sz="quarter" idx="16"/>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2731971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7" name="Rectangle 6"/>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8" name="Rectangle 7"/>
          <p:cNvSpPr/>
          <p:nvPr/>
        </p:nvSpPr>
        <p:spPr>
          <a:xfrm>
            <a:off x="6802438" y="228600"/>
            <a:ext cx="2057400" cy="2038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9" name="Rectangle 8"/>
          <p:cNvSpPr/>
          <p:nvPr/>
        </p:nvSpPr>
        <p:spPr>
          <a:xfrm>
            <a:off x="4624388" y="4535488"/>
            <a:ext cx="2057400" cy="2038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Picture Placeholder 12"/>
          <p:cNvSpPr>
            <a:spLocks noGrp="1"/>
          </p:cNvSpPr>
          <p:nvPr>
            <p:ph type="pic" sz="quarter" idx="13"/>
          </p:nvPr>
        </p:nvSpPr>
        <p:spPr>
          <a:xfrm>
            <a:off x="4624388" y="228600"/>
            <a:ext cx="2057400" cy="2039112"/>
          </a:xfrm>
        </p:spPr>
        <p:txBody>
          <a:bodyPr rtlCol="0">
            <a:normAutofit/>
          </a:bodyPr>
          <a:lstStyle>
            <a:lvl1pPr>
              <a:buNone/>
              <a:defRPr/>
            </a:lvl1pPr>
          </a:lstStyle>
          <a:p>
            <a:pPr lvl="0"/>
            <a:r>
              <a:rPr lang="en-US" noProof="0"/>
              <a:t>Drag picture to placeholder or click icon to add</a:t>
            </a:r>
            <a:endParaRPr noProof="0"/>
          </a:p>
        </p:txBody>
      </p:sp>
      <p:sp>
        <p:nvSpPr>
          <p:cNvPr id="13" name="Picture Placeholder 12"/>
          <p:cNvSpPr>
            <a:spLocks noGrp="1"/>
          </p:cNvSpPr>
          <p:nvPr>
            <p:ph type="pic" sz="quarter" idx="14"/>
          </p:nvPr>
        </p:nvSpPr>
        <p:spPr>
          <a:xfrm>
            <a:off x="4624388" y="2381663"/>
            <a:ext cx="2057400" cy="2039112"/>
          </a:xfrm>
        </p:spPr>
        <p:txBody>
          <a:bodyPr rtlCol="0">
            <a:normAutofit/>
          </a:bodyPr>
          <a:lstStyle>
            <a:lvl1pPr>
              <a:buNone/>
              <a:defRPr/>
            </a:lvl1pPr>
          </a:lstStyle>
          <a:p>
            <a:pPr lvl="0"/>
            <a:r>
              <a:rPr lang="en-US" noProof="0"/>
              <a:t>Drag picture to placeholder or click icon to add</a:t>
            </a:r>
            <a:endParaRPr noProof="0"/>
          </a:p>
        </p:txBody>
      </p:sp>
      <p:sp>
        <p:nvSpPr>
          <p:cNvPr id="14" name="Picture Placeholder 12"/>
          <p:cNvSpPr>
            <a:spLocks noGrp="1"/>
          </p:cNvSpPr>
          <p:nvPr>
            <p:ph type="pic" sz="quarter" idx="15"/>
          </p:nvPr>
        </p:nvSpPr>
        <p:spPr>
          <a:xfrm>
            <a:off x="6803136" y="2381662"/>
            <a:ext cx="2057400" cy="4187952"/>
          </a:xfrm>
        </p:spPr>
        <p:txBody>
          <a:bodyPr rtlCol="0">
            <a:normAutofit/>
          </a:bodyPr>
          <a:lstStyle>
            <a:lvl1pPr>
              <a:buNone/>
              <a:defRPr/>
            </a:lvl1pPr>
          </a:lstStyle>
          <a:p>
            <a:pPr lvl="0"/>
            <a:r>
              <a:rPr lang="en-US" noProof="0"/>
              <a:t>Drag picture to placeholder or click icon to add</a:t>
            </a:r>
            <a:endParaRPr noProof="0"/>
          </a:p>
        </p:txBody>
      </p:sp>
      <p:sp>
        <p:nvSpPr>
          <p:cNvPr id="10" name="Footer Placeholder 5"/>
          <p:cNvSpPr>
            <a:spLocks noGrp="1"/>
          </p:cNvSpPr>
          <p:nvPr>
            <p:ph type="ftr" sz="quarter" idx="16"/>
          </p:nvPr>
        </p:nvSpPr>
        <p:spPr>
          <a:xfrm>
            <a:off x="381000" y="6235700"/>
            <a:ext cx="2590800" cy="365125"/>
          </a:xfrm>
        </p:spPr>
        <p:txBody>
          <a:bodyPr/>
          <a:lstStyle>
            <a:lvl1pPr>
              <a:defRPr>
                <a:solidFill>
                  <a:schemeClr val="bg1"/>
                </a:solidFill>
              </a:defRPr>
            </a:lvl1pPr>
          </a:lstStyle>
          <a:p>
            <a:endParaRPr lang="en-US"/>
          </a:p>
        </p:txBody>
      </p:sp>
      <p:sp>
        <p:nvSpPr>
          <p:cNvPr id="11" name="Slide Number Placeholder 6"/>
          <p:cNvSpPr>
            <a:spLocks noGrp="1"/>
          </p:cNvSpPr>
          <p:nvPr>
            <p:ph type="sldNum" sz="quarter" idx="17"/>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1971338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7" name="Rectangle 6"/>
          <p:cNvSpPr/>
          <p:nvPr/>
        </p:nvSpPr>
        <p:spPr>
          <a:xfrm>
            <a:off x="8166100" y="282575"/>
            <a:ext cx="685800" cy="301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noProof="0"/>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Picture Placeholder 12"/>
          <p:cNvSpPr>
            <a:spLocks noGrp="1"/>
          </p:cNvSpPr>
          <p:nvPr>
            <p:ph type="pic" sz="quarter" idx="13"/>
          </p:nvPr>
        </p:nvSpPr>
        <p:spPr>
          <a:xfrm>
            <a:off x="277905" y="228600"/>
            <a:ext cx="2057400" cy="2039112"/>
          </a:xfrm>
        </p:spPr>
        <p:txBody>
          <a:bodyPr rtlCol="0">
            <a:normAutofit/>
          </a:bodyPr>
          <a:lstStyle>
            <a:lvl1pPr>
              <a:buNone/>
              <a:defRPr/>
            </a:lvl1pPr>
          </a:lstStyle>
          <a:p>
            <a:pPr lvl="0"/>
            <a:r>
              <a:rPr lang="en-US" noProof="0"/>
              <a:t>Drag picture to placeholder or click icon to add</a:t>
            </a:r>
            <a:endParaRPr noProof="0"/>
          </a:p>
        </p:txBody>
      </p:sp>
      <p:sp>
        <p:nvSpPr>
          <p:cNvPr id="15" name="Picture Placeholder 12"/>
          <p:cNvSpPr>
            <a:spLocks noGrp="1"/>
          </p:cNvSpPr>
          <p:nvPr>
            <p:ph type="pic" sz="quarter" idx="14"/>
          </p:nvPr>
        </p:nvSpPr>
        <p:spPr>
          <a:xfrm>
            <a:off x="2460625" y="228600"/>
            <a:ext cx="2057400" cy="2039112"/>
          </a:xfrm>
        </p:spPr>
        <p:txBody>
          <a:bodyPr rtlCol="0">
            <a:normAutofit/>
          </a:bodyPr>
          <a:lstStyle>
            <a:lvl1pPr>
              <a:buNone/>
              <a:defRPr/>
            </a:lvl1pPr>
          </a:lstStyle>
          <a:p>
            <a:pPr lvl="0"/>
            <a:r>
              <a:rPr lang="en-US" noProof="0"/>
              <a:t>Drag picture to placeholder or click icon to add</a:t>
            </a:r>
            <a:endParaRPr noProof="0"/>
          </a:p>
        </p:txBody>
      </p:sp>
      <p:sp>
        <p:nvSpPr>
          <p:cNvPr id="8" name="Footer Placeholder 5"/>
          <p:cNvSpPr>
            <a:spLocks noGrp="1"/>
          </p:cNvSpPr>
          <p:nvPr>
            <p:ph type="ftr" sz="quarter" idx="15"/>
          </p:nvPr>
        </p:nvSpPr>
        <p:spPr>
          <a:xfrm>
            <a:off x="4191000" y="6423025"/>
            <a:ext cx="3005138" cy="365125"/>
          </a:xfrm>
        </p:spPr>
        <p:txBody>
          <a:bodyPr/>
          <a:lstStyle>
            <a:lvl1pPr>
              <a:defRPr/>
            </a:lvl1pPr>
          </a:lstStyle>
          <a:p>
            <a:endParaRPr lang="en-US"/>
          </a:p>
        </p:txBody>
      </p:sp>
      <p:sp>
        <p:nvSpPr>
          <p:cNvPr id="9" name="Slide Number Placeholder 6"/>
          <p:cNvSpPr>
            <a:spLocks noGrp="1"/>
          </p:cNvSpPr>
          <p:nvPr>
            <p:ph type="sldNum" sz="quarter" idx="16"/>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3396528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4" name="Rectangle 3"/>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365521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Rectangle 3"/>
          <p:cNvSpPr/>
          <p:nvPr/>
        </p:nvSpPr>
        <p:spPr>
          <a:xfrm>
            <a:off x="8166100" y="282575"/>
            <a:ext cx="685800" cy="301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Vertical Title 1"/>
          <p:cNvSpPr>
            <a:spLocks noGrp="1"/>
          </p:cNvSpPr>
          <p:nvPr>
            <p:ph type="title" orient="vert"/>
          </p:nvPr>
        </p:nvSpPr>
        <p:spPr>
          <a:xfrm>
            <a:off x="7995772" y="954742"/>
            <a:ext cx="681318" cy="517142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3062658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Rectangle 3"/>
          <p:cNvSpPr/>
          <p:nvPr/>
        </p:nvSpPr>
        <p:spPr>
          <a:xfrm>
            <a:off x="8210550" y="282575"/>
            <a:ext cx="64135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5" name="Rectangle 4"/>
          <p:cNvSpPr/>
          <p:nvPr/>
        </p:nvSpPr>
        <p:spPr>
          <a:xfrm>
            <a:off x="8067675" y="282575"/>
            <a:ext cx="92075"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4"/>
          <p:cNvSpPr>
            <a:spLocks noGrp="1"/>
          </p:cNvSpPr>
          <p:nvPr>
            <p:ph type="ftr" sz="quarter" idx="10"/>
          </p:nvPr>
        </p:nvSpPr>
        <p:spPr/>
        <p:txBody>
          <a:bodyPr/>
          <a:lstStyle>
            <a:lvl1pPr>
              <a:defRPr/>
            </a:lvl1pPr>
          </a:lstStyle>
          <a:p>
            <a:endParaRPr lang="en-US"/>
          </a:p>
        </p:txBody>
      </p:sp>
      <p:sp>
        <p:nvSpPr>
          <p:cNvPr id="7" name="Slide Number Placeholder 5"/>
          <p:cNvSpPr>
            <a:spLocks noGrp="1"/>
          </p:cNvSpPr>
          <p:nvPr>
            <p:ph type="sldNum" sz="quarter" idx="11"/>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2505927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150938" y="214313"/>
            <a:ext cx="7804150" cy="591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12"/>
          <p:cNvSpPr>
            <a:spLocks noGrp="1" noChangeArrowheads="1"/>
          </p:cNvSpPr>
          <p:nvPr>
            <p:ph type="ftr" sz="quarter" idx="10"/>
          </p:nvPr>
        </p:nvSpPr>
        <p:spPr>
          <a:xfrm>
            <a:off x="3657600" y="6243638"/>
            <a:ext cx="2895600" cy="457200"/>
          </a:xfrm>
        </p:spPr>
        <p:txBody>
          <a:bodyPr/>
          <a:lstStyle>
            <a:lvl1pPr>
              <a:defRPr>
                <a:cs typeface="Arial" charset="0"/>
              </a:defRPr>
            </a:lvl1pPr>
          </a:lstStyle>
          <a:p>
            <a:endParaRPr lang="en-US"/>
          </a:p>
        </p:txBody>
      </p:sp>
      <p:sp>
        <p:nvSpPr>
          <p:cNvPr id="4" name="Rectangle 13"/>
          <p:cNvSpPr>
            <a:spLocks noGrp="1" noChangeArrowheads="1"/>
          </p:cNvSpPr>
          <p:nvPr>
            <p:ph type="sldNum" sz="quarter" idx="11"/>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4246443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1182688" y="2017713"/>
            <a:ext cx="3810000" cy="4114800"/>
          </a:xfrm>
        </p:spPr>
        <p:txBody>
          <a:bodyPr rtlCol="0">
            <a:normAutofit/>
          </a:bodyPr>
          <a:lstStyle/>
          <a:p>
            <a:pPr lvl="0"/>
            <a:r>
              <a:rPr lang="en-US" noProof="0"/>
              <a:t>Click icon to add clip art</a:t>
            </a:r>
            <a:endParaRPr lang="en-GB" noProof="0"/>
          </a:p>
        </p:txBody>
      </p:sp>
      <p:sp>
        <p:nvSpPr>
          <p:cNvPr id="4" name="Text Placeholder 3"/>
          <p:cNvSpPr>
            <a:spLocks noGrp="1"/>
          </p:cNvSpPr>
          <p:nvPr>
            <p:ph type="body" sz="half" idx="2"/>
          </p:nvPr>
        </p:nvSpPr>
        <p:spPr>
          <a:xfrm>
            <a:off x="51450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12"/>
          <p:cNvSpPr>
            <a:spLocks noGrp="1" noChangeArrowheads="1"/>
          </p:cNvSpPr>
          <p:nvPr>
            <p:ph type="ftr" sz="quarter" idx="10"/>
          </p:nvPr>
        </p:nvSpPr>
        <p:spPr>
          <a:xfrm>
            <a:off x="3657600" y="6243638"/>
            <a:ext cx="2895600" cy="457200"/>
          </a:xfrm>
        </p:spPr>
        <p:txBody>
          <a:bodyPr/>
          <a:lstStyle>
            <a:lvl1pPr>
              <a:defRPr>
                <a:cs typeface="Arial" charset="0"/>
              </a:defRPr>
            </a:lvl1pPr>
          </a:lstStyle>
          <a:p>
            <a:endParaRPr lang="en-US"/>
          </a:p>
        </p:txBody>
      </p:sp>
      <p:sp>
        <p:nvSpPr>
          <p:cNvPr id="6" name="Rectangle 13"/>
          <p:cNvSpPr>
            <a:spLocks noGrp="1" noChangeArrowheads="1"/>
          </p:cNvSpPr>
          <p:nvPr>
            <p:ph type="sldNum" sz="quarter" idx="11"/>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295904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5" name="Rectangle 4"/>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498474" y="134471"/>
            <a:ext cx="7556313" cy="995082"/>
          </a:xfrm>
        </p:spPr>
        <p:txBody>
          <a:bodyPr anchor="b"/>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ext Placeholder 3"/>
          <p:cNvSpPr>
            <a:spLocks noGrp="1"/>
          </p:cNvSpPr>
          <p:nvPr>
            <p:ph type="body" sz="half" idx="2"/>
          </p:nvPr>
        </p:nvSpPr>
        <p:spPr>
          <a:xfrm>
            <a:off x="498518" y="1129553"/>
            <a:ext cx="7558960"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4"/>
          <p:cNvSpPr>
            <a:spLocks noGrp="1"/>
          </p:cNvSpPr>
          <p:nvPr>
            <p:ph type="ftr" sz="quarter" idx="10"/>
          </p:nvPr>
        </p:nvSpPr>
        <p:spPr/>
        <p:txBody>
          <a:bodyPr/>
          <a:lstStyle>
            <a:lvl1pPr>
              <a:defRPr/>
            </a:lvl1pPr>
          </a:lstStyle>
          <a:p>
            <a:endParaRPr lang="en-US"/>
          </a:p>
        </p:txBody>
      </p:sp>
      <p:sp>
        <p:nvSpPr>
          <p:cNvPr id="7" name="Slide Number Placeholder 5"/>
          <p:cNvSpPr>
            <a:spLocks noGrp="1"/>
          </p:cNvSpPr>
          <p:nvPr>
            <p:ph type="sldNum" sz="quarter" idx="11"/>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376860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7" name="Rectangle 6"/>
          <p:cNvSpPr/>
          <p:nvPr/>
        </p:nvSpPr>
        <p:spPr>
          <a:xfrm>
            <a:off x="282575" y="228600"/>
            <a:ext cx="4235450" cy="4187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8" name="Rectangle 7"/>
          <p:cNvSpPr/>
          <p:nvPr/>
        </p:nvSpPr>
        <p:spPr>
          <a:xfrm>
            <a:off x="6802438" y="228600"/>
            <a:ext cx="2057400" cy="2038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9" name="Rectangle 8"/>
          <p:cNvSpPr/>
          <p:nvPr/>
        </p:nvSpPr>
        <p:spPr>
          <a:xfrm>
            <a:off x="4624388" y="2378075"/>
            <a:ext cx="2057400" cy="2038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Picture Placeholder 12"/>
          <p:cNvSpPr>
            <a:spLocks noGrp="1"/>
          </p:cNvSpPr>
          <p:nvPr>
            <p:ph type="pic" sz="quarter" idx="12"/>
          </p:nvPr>
        </p:nvSpPr>
        <p:spPr>
          <a:xfrm>
            <a:off x="4624388" y="228600"/>
            <a:ext cx="2057400" cy="2039112"/>
          </a:xfrm>
        </p:spPr>
        <p:txBody>
          <a:bodyPr rtlCol="0">
            <a:normAutofit/>
          </a:bodyPr>
          <a:lstStyle>
            <a:lvl1pPr>
              <a:buNone/>
              <a:defRPr/>
            </a:lvl1pPr>
          </a:lstStyle>
          <a:p>
            <a:pPr lvl="0"/>
            <a:r>
              <a:rPr lang="en-US" noProof="0"/>
              <a:t>Drag picture to placeholder or click icon to add</a:t>
            </a:r>
            <a:endParaRPr noProof="0"/>
          </a:p>
        </p:txBody>
      </p:sp>
      <p:sp>
        <p:nvSpPr>
          <p:cNvPr id="14" name="Picture Placeholder 12"/>
          <p:cNvSpPr>
            <a:spLocks noGrp="1"/>
          </p:cNvSpPr>
          <p:nvPr>
            <p:ph type="pic" sz="quarter" idx="13"/>
          </p:nvPr>
        </p:nvSpPr>
        <p:spPr>
          <a:xfrm>
            <a:off x="6802438" y="2377440"/>
            <a:ext cx="2057400" cy="2039112"/>
          </a:xfrm>
        </p:spPr>
        <p:txBody>
          <a:bodyPr rtlCol="0">
            <a:normAutofit/>
          </a:bodyPr>
          <a:lstStyle>
            <a:lvl1pPr>
              <a:buNone/>
              <a:defRPr/>
            </a:lvl1pPr>
          </a:lstStyle>
          <a:p>
            <a:pPr lvl="0"/>
            <a:r>
              <a:rPr lang="en-US" noProof="0"/>
              <a:t>Drag picture to placeholder or click icon to add</a:t>
            </a:r>
            <a:endParaRPr noProof="0"/>
          </a:p>
        </p:txBody>
      </p:sp>
      <p:sp>
        <p:nvSpPr>
          <p:cNvPr id="16" name="Text Placeholder 3"/>
          <p:cNvSpPr>
            <a:spLocks noGrp="1"/>
          </p:cNvSpPr>
          <p:nvPr>
            <p:ph type="body" sz="half" idx="2"/>
          </p:nvPr>
        </p:nvSpPr>
        <p:spPr>
          <a:xfrm>
            <a:off x="857250" y="1779494"/>
            <a:ext cx="3086100" cy="2040905"/>
          </a:xfrm>
        </p:spPr>
        <p:txBody>
          <a:bodyPr lIns="45720" rIns="45720">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a:r>
              <a:rPr lang="en-US"/>
              <a:t>Click to edit Master text styles</a:t>
            </a:r>
          </a:p>
        </p:txBody>
      </p:sp>
      <p:sp>
        <p:nvSpPr>
          <p:cNvPr id="10" name="Footer Placeholder 4"/>
          <p:cNvSpPr>
            <a:spLocks noGrp="1"/>
          </p:cNvSpPr>
          <p:nvPr>
            <p:ph type="ftr" sz="quarter" idx="14"/>
          </p:nvPr>
        </p:nvSpPr>
        <p:spPr>
          <a:xfrm>
            <a:off x="6311900" y="6426200"/>
            <a:ext cx="2616200" cy="365125"/>
          </a:xfrm>
        </p:spPr>
        <p:txBody>
          <a:bodyPr/>
          <a:lstStyle>
            <a:lvl1pPr algn="r">
              <a:defRPr/>
            </a:lvl1pPr>
          </a:lstStyle>
          <a:p>
            <a:endParaRPr lang="en-US"/>
          </a:p>
        </p:txBody>
      </p:sp>
    </p:spTree>
    <p:extLst>
      <p:ext uri="{BB962C8B-B14F-4D97-AF65-F5344CB8AC3E}">
        <p14:creationId xmlns:p14="http://schemas.microsoft.com/office/powerpoint/2010/main" val="252309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658813" y="228600"/>
            <a:ext cx="82010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5" name="Rectangle 4"/>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2286000" y="3124200"/>
            <a:ext cx="5638800" cy="1362075"/>
          </a:xfrm>
        </p:spPr>
        <p:txBody>
          <a:bodyPr anchor="b">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Footer Placeholder 4"/>
          <p:cNvSpPr>
            <a:spLocks noGrp="1"/>
          </p:cNvSpPr>
          <p:nvPr>
            <p:ph type="ftr" sz="quarter" idx="10"/>
          </p:nvPr>
        </p:nvSpPr>
        <p:spPr>
          <a:xfrm>
            <a:off x="2286000" y="6248400"/>
            <a:ext cx="5638800" cy="365125"/>
          </a:xfrm>
        </p:spPr>
        <p:txBody>
          <a:bodyPr/>
          <a:lstStyle>
            <a:lvl1pPr>
              <a:defRPr>
                <a:solidFill>
                  <a:schemeClr val="bg1"/>
                </a:solidFill>
              </a:defRPr>
            </a:lvl1pPr>
          </a:lstStyle>
          <a:p>
            <a:endParaRPr lang="en-US"/>
          </a:p>
        </p:txBody>
      </p:sp>
      <p:sp>
        <p:nvSpPr>
          <p:cNvPr id="7" name="Slide Number Placeholder 5"/>
          <p:cNvSpPr>
            <a:spLocks noGrp="1"/>
          </p:cNvSpPr>
          <p:nvPr>
            <p:ph type="sldNum" sz="quarter" idx="11"/>
          </p:nvPr>
        </p:nvSpPr>
        <p:spPr>
          <a:xfrm>
            <a:off x="8305800" y="6248400"/>
            <a:ext cx="554038" cy="365125"/>
          </a:xfrm>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61001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7"/>
          <p:cNvSpPr>
            <a:spLocks noGrp="1"/>
          </p:cNvSpPr>
          <p:nvPr>
            <p:ph type="ftr" sz="quarter" idx="10"/>
          </p:nvPr>
        </p:nvSpPr>
        <p:spPr/>
        <p:txBody>
          <a:bodyPr/>
          <a:lstStyle>
            <a:lvl1pPr>
              <a:defRPr/>
            </a:lvl1pPr>
          </a:lstStyle>
          <a:p>
            <a:endParaRPr lang="en-US"/>
          </a:p>
        </p:txBody>
      </p:sp>
      <p:sp>
        <p:nvSpPr>
          <p:cNvPr id="9" name="Slide Number Placeholder 8"/>
          <p:cNvSpPr>
            <a:spLocks noGrp="1"/>
          </p:cNvSpPr>
          <p:nvPr>
            <p:ph type="sldNum" sz="quarter" idx="11"/>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3370367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5" name="Rectangle 4"/>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5"/>
          </p:nvPr>
        </p:nvSpPr>
        <p:spPr/>
        <p:txBody>
          <a:bodyPr/>
          <a:lstStyle>
            <a:lvl1pPr>
              <a:defRPr/>
            </a:lvl1pPr>
          </a:lstStyle>
          <a:p>
            <a:endParaRPr lang="en-US"/>
          </a:p>
        </p:txBody>
      </p:sp>
      <p:sp>
        <p:nvSpPr>
          <p:cNvPr id="7" name="Slide Number Placeholder 6"/>
          <p:cNvSpPr>
            <a:spLocks noGrp="1"/>
          </p:cNvSpPr>
          <p:nvPr>
            <p:ph type="sldNum" sz="quarter" idx="16"/>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1520712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6" name="Rectangle 5"/>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Footer Placeholder 5"/>
          <p:cNvSpPr>
            <a:spLocks noGrp="1"/>
          </p:cNvSpPr>
          <p:nvPr>
            <p:ph type="ftr" sz="quarter" idx="17"/>
          </p:nvPr>
        </p:nvSpPr>
        <p:spPr/>
        <p:txBody>
          <a:bodyPr/>
          <a:lstStyle>
            <a:lvl1pPr>
              <a:defRPr/>
            </a:lvl1pPr>
          </a:lstStyle>
          <a:p>
            <a:endParaRPr lang="en-US"/>
          </a:p>
        </p:txBody>
      </p:sp>
      <p:sp>
        <p:nvSpPr>
          <p:cNvPr id="8" name="Slide Number Placeholder 6"/>
          <p:cNvSpPr>
            <a:spLocks noGrp="1"/>
          </p:cNvSpPr>
          <p:nvPr>
            <p:ph type="sldNum" sz="quarter" idx="18"/>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30370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7" name="Rectangle 6"/>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p:txBody>
          <a:bodyPr/>
          <a:lstStyle/>
          <a:p>
            <a:r>
              <a:rPr lang="en-US"/>
              <a:t>Click to edit Master title style</a:t>
            </a:r>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5"/>
          <p:cNvSpPr>
            <a:spLocks noGrp="1"/>
          </p:cNvSpPr>
          <p:nvPr>
            <p:ph type="ftr" sz="quarter" idx="19"/>
          </p:nvPr>
        </p:nvSpPr>
        <p:spPr/>
        <p:txBody>
          <a:bodyPr/>
          <a:lstStyle>
            <a:lvl1pPr>
              <a:defRPr/>
            </a:lvl1pPr>
          </a:lstStyle>
          <a:p>
            <a:endParaRPr lang="en-US"/>
          </a:p>
        </p:txBody>
      </p:sp>
      <p:sp>
        <p:nvSpPr>
          <p:cNvPr id="9" name="Slide Number Placeholder 6"/>
          <p:cNvSpPr>
            <a:spLocks noGrp="1"/>
          </p:cNvSpPr>
          <p:nvPr>
            <p:ph type="sldNum" sz="quarter" idx="20"/>
          </p:nvPr>
        </p:nvSpPr>
        <p:spPr/>
        <p:txBody>
          <a:bodyPr/>
          <a:lstStyle>
            <a:lvl1pPr>
              <a:defRPr/>
            </a:lvl1pPr>
          </a:lstStyle>
          <a:p>
            <a:fld id="{6DA205D4-E3B7-9D4E-A8B7-3CCF7E15DAE5}" type="slidenum">
              <a:rPr lang="en-US" smtClean="0"/>
              <a:t>‹#›</a:t>
            </a:fld>
            <a:endParaRPr lang="en-US"/>
          </a:p>
        </p:txBody>
      </p:sp>
    </p:spTree>
    <p:extLst>
      <p:ext uri="{BB962C8B-B14F-4D97-AF65-F5344CB8AC3E}">
        <p14:creationId xmlns:p14="http://schemas.microsoft.com/office/powerpoint/2010/main" val="3857685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8475" y="484188"/>
            <a:ext cx="7556500" cy="1116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98475" y="1981200"/>
            <a:ext cx="7556500" cy="414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201613" y="6423025"/>
            <a:ext cx="6122987" cy="365125"/>
          </a:xfrm>
          <a:prstGeom prst="rect">
            <a:avLst/>
          </a:prstGeom>
        </p:spPr>
        <p:txBody>
          <a:bodyPr vert="horz" lIns="91440" tIns="45720" rIns="91440" bIns="45720" rtlCol="0" anchor="ctr"/>
          <a:lstStyle>
            <a:lvl1pPr algn="l">
              <a:defRPr sz="1100">
                <a:solidFill>
                  <a:schemeClr val="tx1">
                    <a:lumMod val="65000"/>
                    <a:lumOff val="35000"/>
                  </a:schemeClr>
                </a:solidFill>
                <a:latin typeface="Arial" charset="0"/>
                <a:ea typeface="ＭＳ Ｐゴシック" charset="0"/>
                <a:cs typeface="Arial" charset="0"/>
              </a:defRPr>
            </a:lvl1pPr>
          </a:lstStyle>
          <a:p>
            <a:endParaRPr lang="en-US"/>
          </a:p>
        </p:txBody>
      </p:sp>
      <p:sp>
        <p:nvSpPr>
          <p:cNvPr id="6" name="Slide Number Placeholder 5"/>
          <p:cNvSpPr>
            <a:spLocks noGrp="1"/>
          </p:cNvSpPr>
          <p:nvPr>
            <p:ph type="sldNum" sz="quarter" idx="4"/>
          </p:nvPr>
        </p:nvSpPr>
        <p:spPr>
          <a:xfrm>
            <a:off x="8305800" y="242888"/>
            <a:ext cx="554038"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bg1"/>
                </a:solidFill>
                <a:latin typeface="Arial" charset="0"/>
              </a:defRPr>
            </a:lvl1pPr>
          </a:lstStyle>
          <a:p>
            <a:fld id="{6DA205D4-E3B7-9D4E-A8B7-3CCF7E15DAE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Lst>
  <p:hf sldNum="0" hdr="0" ftr="0" dt="0"/>
  <p:txStyles>
    <p:titleStyle>
      <a:lvl1pPr algn="l" rtl="0" eaLnBrk="1" fontAlgn="base" hangingPunct="1">
        <a:spcBef>
          <a:spcPct val="0"/>
        </a:spcBef>
        <a:spcAft>
          <a:spcPct val="0"/>
        </a:spcAft>
        <a:defRPr sz="3600" kern="1200">
          <a:solidFill>
            <a:schemeClr val="accent1"/>
          </a:solidFill>
          <a:latin typeface="+mj-lt"/>
          <a:ea typeface="ＭＳ Ｐゴシック" charset="0"/>
          <a:cs typeface="ＭＳ Ｐゴシック" charset="0"/>
        </a:defRPr>
      </a:lvl1pPr>
      <a:lvl2pPr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2pPr>
      <a:lvl3pPr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3pPr>
      <a:lvl4pPr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4pPr>
      <a:lvl5pPr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5pPr>
      <a:lvl6pPr marL="457200"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6pPr>
      <a:lvl7pPr marL="914400"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7pPr>
      <a:lvl8pPr marL="1371600"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8pPr>
      <a:lvl9pPr marL="1828800"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9pPr>
    </p:titleStyle>
    <p:bodyStyle>
      <a:lvl1pPr marL="228600" indent="-228600" algn="l" rtl="0" eaLnBrk="1" fontAlgn="base" hangingPunct="1">
        <a:spcBef>
          <a:spcPts val="2000"/>
        </a:spcBef>
        <a:spcAft>
          <a:spcPct val="0"/>
        </a:spcAft>
        <a:buClr>
          <a:schemeClr val="accent1"/>
        </a:buClr>
        <a:buSzPct val="75000"/>
        <a:buFont typeface="Wingdings" charset="0"/>
        <a:buChar char="n"/>
        <a:defRPr sz="2000" kern="1200">
          <a:solidFill>
            <a:srgbClr val="595959"/>
          </a:solidFill>
          <a:latin typeface="+mn-lt"/>
          <a:ea typeface="ＭＳ Ｐゴシック" charset="0"/>
          <a:cs typeface="ＭＳ Ｐゴシック" charset="0"/>
        </a:defRPr>
      </a:lvl1pPr>
      <a:lvl2pPr marL="457200" indent="-228600" algn="l" rtl="0" eaLnBrk="1" fontAlgn="base" hangingPunct="1">
        <a:spcBef>
          <a:spcPts val="600"/>
        </a:spcBef>
        <a:spcAft>
          <a:spcPct val="0"/>
        </a:spcAft>
        <a:buClr>
          <a:srgbClr val="B870B8"/>
        </a:buClr>
        <a:buSzPct val="75000"/>
        <a:buFont typeface="Wingdings" charset="0"/>
        <a:buChar char="n"/>
        <a:defRPr sz="2800" kern="1200">
          <a:solidFill>
            <a:srgbClr val="595959"/>
          </a:solidFill>
          <a:latin typeface="+mn-lt"/>
          <a:ea typeface="ＭＳ Ｐゴシック" charset="0"/>
          <a:cs typeface="+mn-cs"/>
        </a:defRPr>
      </a:lvl2pPr>
      <a:lvl3pPr marL="685800" indent="-228600" algn="l" rtl="0" eaLnBrk="1" fontAlgn="base" hangingPunct="1">
        <a:spcBef>
          <a:spcPts val="600"/>
        </a:spcBef>
        <a:spcAft>
          <a:spcPct val="0"/>
        </a:spcAft>
        <a:buClr>
          <a:schemeClr val="accent1"/>
        </a:buClr>
        <a:buSzPct val="75000"/>
        <a:buFont typeface="Wingdings" charset="0"/>
        <a:buChar char="n"/>
        <a:defRPr sz="2400" kern="1200">
          <a:solidFill>
            <a:srgbClr val="595959"/>
          </a:solidFill>
          <a:latin typeface="+mn-lt"/>
          <a:ea typeface="ＭＳ Ｐゴシック" charset="0"/>
          <a:cs typeface="+mn-cs"/>
        </a:defRPr>
      </a:lvl3pPr>
      <a:lvl4pPr marL="914400" indent="-228600" algn="l" rtl="0" eaLnBrk="1" fontAlgn="base" hangingPunct="1">
        <a:spcBef>
          <a:spcPts val="600"/>
        </a:spcBef>
        <a:spcAft>
          <a:spcPct val="0"/>
        </a:spcAft>
        <a:buClr>
          <a:srgbClr val="B870B8"/>
        </a:buClr>
        <a:buSzPct val="75000"/>
        <a:buFont typeface="Wingdings" charset="0"/>
        <a:buChar char="n"/>
        <a:defRPr sz="2000" kern="1200">
          <a:solidFill>
            <a:srgbClr val="595959"/>
          </a:solidFill>
          <a:latin typeface="+mn-lt"/>
          <a:ea typeface="ＭＳ Ｐゴシック" charset="0"/>
          <a:cs typeface="+mn-cs"/>
        </a:defRPr>
      </a:lvl4pPr>
      <a:lvl5pPr marL="1143000" indent="-228600" algn="l" rtl="0" eaLnBrk="1" fontAlgn="base" hangingPunct="1">
        <a:spcBef>
          <a:spcPts val="600"/>
        </a:spcBef>
        <a:spcAft>
          <a:spcPct val="0"/>
        </a:spcAft>
        <a:buClr>
          <a:schemeClr val="accent1"/>
        </a:buClr>
        <a:buSzPct val="75000"/>
        <a:buFont typeface="Wingdings" charset="0"/>
        <a:buChar char="n"/>
        <a:defRPr sz="2000" kern="1200">
          <a:solidFill>
            <a:srgbClr val="595959"/>
          </a:solidFill>
          <a:latin typeface="+mn-lt"/>
          <a:ea typeface="ＭＳ Ｐゴシック" charset="0"/>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8640"/>
            <a:ext cx="8712968" cy="4363367"/>
          </a:xfrm>
          <a:prstGeom prst="rect">
            <a:avLst/>
          </a:prstGeom>
        </p:spPr>
      </p:pic>
      <p:sp>
        <p:nvSpPr>
          <p:cNvPr id="5" name="Title 1"/>
          <p:cNvSpPr txBox="1">
            <a:spLocks/>
          </p:cNvSpPr>
          <p:nvPr/>
        </p:nvSpPr>
        <p:spPr bwMode="auto">
          <a:xfrm>
            <a:off x="4800600" y="4624668"/>
            <a:ext cx="4038600" cy="93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algn="l" rtl="0" eaLnBrk="1" fontAlgn="base" hangingPunct="1">
              <a:spcBef>
                <a:spcPct val="0"/>
              </a:spcBef>
              <a:spcAft>
                <a:spcPct val="0"/>
              </a:spcAft>
              <a:defRPr sz="3600" kern="1200">
                <a:solidFill>
                  <a:schemeClr val="accent1"/>
                </a:solidFill>
                <a:latin typeface="+mj-lt"/>
                <a:ea typeface="ＭＳ Ｐゴシック" charset="0"/>
                <a:cs typeface="ＭＳ Ｐゴシック" charset="0"/>
              </a:defRPr>
            </a:lvl1pPr>
            <a:lvl2pPr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2pPr>
            <a:lvl3pPr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3pPr>
            <a:lvl4pPr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4pPr>
            <a:lvl5pPr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5pPr>
            <a:lvl6pPr marL="457200"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6pPr>
            <a:lvl7pPr marL="914400"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7pPr>
            <a:lvl8pPr marL="1371600"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8pPr>
            <a:lvl9pPr marL="1828800" algn="l" rtl="0" eaLnBrk="1" fontAlgn="base" hangingPunct="1">
              <a:spcBef>
                <a:spcPct val="0"/>
              </a:spcBef>
              <a:spcAft>
                <a:spcPct val="0"/>
              </a:spcAft>
              <a:defRPr sz="3600">
                <a:solidFill>
                  <a:schemeClr val="accent1"/>
                </a:solidFill>
                <a:latin typeface="Rockwell" charset="0"/>
                <a:ea typeface="ＭＳ Ｐゴシック" charset="0"/>
                <a:cs typeface="ＭＳ Ｐゴシック" charset="0"/>
              </a:defRPr>
            </a:lvl9pPr>
          </a:lstStyle>
          <a:p>
            <a:pPr defTabSz="914400"/>
            <a:r>
              <a:rPr lang="en-US" sz="2000" dirty="0"/>
              <a:t>8600-315 : Understanding Recruitment and Selection of New Staff in the Business Workplace</a:t>
            </a:r>
          </a:p>
        </p:txBody>
      </p:sp>
      <p:sp>
        <p:nvSpPr>
          <p:cNvPr id="6" name="Rectangle 5"/>
          <p:cNvSpPr/>
          <p:nvPr/>
        </p:nvSpPr>
        <p:spPr>
          <a:xfrm>
            <a:off x="323528" y="5630219"/>
            <a:ext cx="831503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Business Administration</a:t>
            </a:r>
          </a:p>
        </p:txBody>
      </p:sp>
    </p:spTree>
    <p:extLst>
      <p:ext uri="{BB962C8B-B14F-4D97-AF65-F5344CB8AC3E}">
        <p14:creationId xmlns:p14="http://schemas.microsoft.com/office/powerpoint/2010/main" val="404846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419" b="57420"/>
          <a:stretch/>
        </p:blipFill>
        <p:spPr>
          <a:xfrm>
            <a:off x="498475" y="484188"/>
            <a:ext cx="7556500" cy="5872394"/>
          </a:xfrm>
        </p:spPr>
      </p:pic>
    </p:spTree>
    <p:extLst>
      <p:ext uri="{BB962C8B-B14F-4D97-AF65-F5344CB8AC3E}">
        <p14:creationId xmlns:p14="http://schemas.microsoft.com/office/powerpoint/2010/main" val="2914540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of a shortlist document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36806087"/>
              </p:ext>
            </p:extLst>
          </p:nvPr>
        </p:nvGraphicFramePr>
        <p:xfrm>
          <a:off x="498475" y="1981200"/>
          <a:ext cx="7556502" cy="4053840"/>
        </p:xfrm>
        <a:graphic>
          <a:graphicData uri="http://schemas.openxmlformats.org/drawingml/2006/table">
            <a:tbl>
              <a:tblPr firstRow="1" bandRow="1">
                <a:tableStyleId>{5C22544A-7EE6-4342-B048-85BDC9FD1C3A}</a:tableStyleId>
              </a:tblPr>
              <a:tblGrid>
                <a:gridCol w="5241524">
                  <a:extLst>
                    <a:ext uri="{9D8B030D-6E8A-4147-A177-3AD203B41FA5}">
                      <a16:colId xmlns:a16="http://schemas.microsoft.com/office/drawing/2014/main" val="20000"/>
                    </a:ext>
                  </a:extLst>
                </a:gridCol>
                <a:gridCol w="494828">
                  <a:extLst>
                    <a:ext uri="{9D8B030D-6E8A-4147-A177-3AD203B41FA5}">
                      <a16:colId xmlns:a16="http://schemas.microsoft.com/office/drawing/2014/main" val="20001"/>
                    </a:ext>
                  </a:extLst>
                </a:gridCol>
                <a:gridCol w="478333">
                  <a:extLst>
                    <a:ext uri="{9D8B030D-6E8A-4147-A177-3AD203B41FA5}">
                      <a16:colId xmlns:a16="http://schemas.microsoft.com/office/drawing/2014/main" val="20002"/>
                    </a:ext>
                  </a:extLst>
                </a:gridCol>
                <a:gridCol w="461839">
                  <a:extLst>
                    <a:ext uri="{9D8B030D-6E8A-4147-A177-3AD203B41FA5}">
                      <a16:colId xmlns:a16="http://schemas.microsoft.com/office/drawing/2014/main" val="20003"/>
                    </a:ext>
                  </a:extLst>
                </a:gridCol>
                <a:gridCol w="445345">
                  <a:extLst>
                    <a:ext uri="{9D8B030D-6E8A-4147-A177-3AD203B41FA5}">
                      <a16:colId xmlns:a16="http://schemas.microsoft.com/office/drawing/2014/main" val="20004"/>
                    </a:ext>
                  </a:extLst>
                </a:gridCol>
                <a:gridCol w="434633">
                  <a:extLst>
                    <a:ext uri="{9D8B030D-6E8A-4147-A177-3AD203B41FA5}">
                      <a16:colId xmlns:a16="http://schemas.microsoft.com/office/drawing/2014/main" val="20005"/>
                    </a:ext>
                  </a:extLst>
                </a:gridCol>
              </a:tblGrid>
              <a:tr h="370840">
                <a:tc>
                  <a:txBody>
                    <a:bodyPr/>
                    <a:lstStyle/>
                    <a:p>
                      <a:r>
                        <a:rPr lang="en-US" dirty="0"/>
                        <a:t>Does this applicant have…</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0000"/>
                  </a:ext>
                </a:extLst>
              </a:tr>
              <a:tr h="370840">
                <a:tc>
                  <a:txBody>
                    <a:bodyPr/>
                    <a:lstStyle/>
                    <a:p>
                      <a:r>
                        <a:rPr lang="en-US" dirty="0"/>
                        <a:t>Any previous work experience</a:t>
                      </a:r>
                      <a:r>
                        <a:rPr lang="en-US" baseline="0" dirty="0"/>
                        <a:t>?</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The qualification?</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GB" sz="1800" kern="1200" dirty="0">
                          <a:solidFill>
                            <a:schemeClr val="dk1"/>
                          </a:solidFill>
                          <a:effectLst/>
                          <a:latin typeface="+mn-lt"/>
                          <a:ea typeface="+mn-ea"/>
                          <a:cs typeface="+mn-cs"/>
                        </a:rPr>
                        <a:t>Ability to work collaboratively ?</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GB" sz="1800" kern="1200" dirty="0">
                          <a:solidFill>
                            <a:schemeClr val="dk1"/>
                          </a:solidFill>
                          <a:effectLst/>
                          <a:latin typeface="+mn-lt"/>
                          <a:ea typeface="+mn-ea"/>
                          <a:cs typeface="+mn-cs"/>
                        </a:rPr>
                        <a:t>Interpersonal, oral, and written communication skills?</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Provided/conducted</a:t>
                      </a:r>
                      <a:r>
                        <a:rPr lang="en-US" baseline="0" dirty="0"/>
                        <a:t> training before?</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b="1" i="1" dirty="0"/>
                        <a:t>Total Score:</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gridSpan="6">
                  <a:txBody>
                    <a:bodyPr/>
                    <a:lstStyle/>
                    <a:p>
                      <a:r>
                        <a:rPr lang="en-US" b="1" dirty="0"/>
                        <a:t>Comment:</a:t>
                      </a:r>
                    </a:p>
                    <a:p>
                      <a:endParaRPr lang="en-US" dirty="0"/>
                    </a:p>
                    <a:p>
                      <a:endParaRPr lang="en-US" dirty="0"/>
                    </a:p>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297426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to do next?</a:t>
            </a:r>
          </a:p>
        </p:txBody>
      </p:sp>
      <p:sp>
        <p:nvSpPr>
          <p:cNvPr id="3" name="Content Placeholder 2"/>
          <p:cNvSpPr>
            <a:spLocks noGrp="1"/>
          </p:cNvSpPr>
          <p:nvPr>
            <p:ph idx="1"/>
          </p:nvPr>
        </p:nvSpPr>
        <p:spPr/>
        <p:txBody>
          <a:bodyPr/>
          <a:lstStyle/>
          <a:p>
            <a:pPr marL="457200" indent="-342900"/>
            <a:r>
              <a:rPr lang="en-US" sz="2400" dirty="0"/>
              <a:t>Once the final shortlist has been agreed, you must contact successful applicants with all the relevant information they need. This includes date, time, duration and place of the interview plus the details of any assessment or testing that will take place and why this is relevant. </a:t>
            </a:r>
          </a:p>
          <a:p>
            <a:pPr marL="457200" indent="-342900"/>
            <a:r>
              <a:rPr lang="en-US" sz="2400" dirty="0"/>
              <a:t>Candidates may also need a location map plus instructions about what to do on arrival. It is also </a:t>
            </a:r>
            <a:r>
              <a:rPr lang="en-US" sz="2400" i="1" dirty="0"/>
              <a:t>courteous (polite </a:t>
            </a:r>
            <a:r>
              <a:rPr lang="zh-CN" altLang="en-US" sz="2400" i="1" dirty="0">
                <a:latin typeface="华文楷体"/>
                <a:ea typeface="华文楷体"/>
                <a:cs typeface="华文楷体"/>
              </a:rPr>
              <a:t>有礼貌</a:t>
            </a:r>
            <a:r>
              <a:rPr lang="en-US" sz="2400" i="1" dirty="0"/>
              <a:t>)</a:t>
            </a:r>
            <a:r>
              <a:rPr lang="en-US" sz="2400" dirty="0"/>
              <a:t> to ask if they have any special needs such as for </a:t>
            </a:r>
            <a:r>
              <a:rPr lang="en-US" sz="2400" i="1" dirty="0"/>
              <a:t>disabilities (</a:t>
            </a:r>
            <a:r>
              <a:rPr lang="zh-CN" altLang="en-US" sz="2400" i="1" dirty="0">
                <a:latin typeface="华文楷体"/>
                <a:ea typeface="华文楷体"/>
                <a:cs typeface="华文楷体"/>
              </a:rPr>
              <a:t>残疾</a:t>
            </a:r>
            <a:r>
              <a:rPr lang="en-US" sz="2400" i="1" dirty="0"/>
              <a:t>)</a:t>
            </a:r>
            <a:r>
              <a:rPr lang="en-US" sz="2400" dirty="0"/>
              <a:t>.</a:t>
            </a:r>
          </a:p>
        </p:txBody>
      </p:sp>
    </p:spTree>
    <p:extLst>
      <p:ext uri="{BB962C8B-B14F-4D97-AF65-F5344CB8AC3E}">
        <p14:creationId xmlns:p14="http://schemas.microsoft.com/office/powerpoint/2010/main" val="35056261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poor response</a:t>
            </a:r>
          </a:p>
        </p:txBody>
      </p:sp>
      <p:sp>
        <p:nvSpPr>
          <p:cNvPr id="3" name="Content Placeholder 2"/>
          <p:cNvSpPr>
            <a:spLocks noGrp="1"/>
          </p:cNvSpPr>
          <p:nvPr>
            <p:ph idx="1"/>
          </p:nvPr>
        </p:nvSpPr>
        <p:spPr/>
        <p:txBody>
          <a:bodyPr/>
          <a:lstStyle/>
          <a:p>
            <a:pPr marL="0" indent="0">
              <a:buNone/>
            </a:pPr>
            <a:r>
              <a:rPr lang="en-US" sz="2400" dirty="0"/>
              <a:t>If you have too few applicants, it is important to </a:t>
            </a:r>
            <a:r>
              <a:rPr lang="en-US" sz="2400" dirty="0" err="1"/>
              <a:t>analyse</a:t>
            </a:r>
            <a:r>
              <a:rPr lang="en-US" sz="2400" dirty="0"/>
              <a:t> what went wrong.</a:t>
            </a:r>
          </a:p>
          <a:p>
            <a:r>
              <a:rPr lang="en-US" sz="2400" i="1" dirty="0"/>
              <a:t>Is the job description a true reflection of the job? (</a:t>
            </a:r>
            <a:r>
              <a:rPr lang="zh-CN" altLang="en-US" sz="2400" i="1" dirty="0">
                <a:latin typeface="华文楷体"/>
                <a:ea typeface="华文楷体"/>
                <a:cs typeface="华文楷体"/>
              </a:rPr>
              <a:t>职位描述的工作的真实写照吗？</a:t>
            </a:r>
            <a:r>
              <a:rPr lang="en-US" sz="2400" i="1" dirty="0"/>
              <a:t>)</a:t>
            </a:r>
          </a:p>
          <a:p>
            <a:r>
              <a:rPr lang="en-US" sz="2400" dirty="0"/>
              <a:t>Does the person specification clearly match the job description or are your </a:t>
            </a:r>
            <a:r>
              <a:rPr lang="en-US" sz="2400" i="1" dirty="0"/>
              <a:t>expectations too high (</a:t>
            </a:r>
            <a:r>
              <a:rPr lang="zh-CN" altLang="en-US" sz="2400" i="1" dirty="0">
                <a:latin typeface="华文楷体"/>
                <a:ea typeface="华文楷体"/>
                <a:cs typeface="华文楷体"/>
              </a:rPr>
              <a:t>你的期望值过高</a:t>
            </a:r>
            <a:r>
              <a:rPr lang="en-US" sz="2400" i="1" dirty="0"/>
              <a:t>)</a:t>
            </a:r>
            <a:r>
              <a:rPr lang="en-US" sz="2400" dirty="0"/>
              <a:t>?</a:t>
            </a:r>
          </a:p>
          <a:p>
            <a:r>
              <a:rPr lang="en-US" sz="2400" dirty="0"/>
              <a:t>Is the salary too low for the role, the skill level required and / or market conditions?</a:t>
            </a:r>
          </a:p>
          <a:p>
            <a:endParaRPr lang="en-US" sz="2400" dirty="0"/>
          </a:p>
        </p:txBody>
      </p:sp>
    </p:spTree>
    <p:extLst>
      <p:ext uri="{BB962C8B-B14F-4D97-AF65-F5344CB8AC3E}">
        <p14:creationId xmlns:p14="http://schemas.microsoft.com/office/powerpoint/2010/main" val="1703426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Did you market the role widely or were you too </a:t>
            </a:r>
            <a:r>
              <a:rPr lang="en-US" sz="2400" i="1" dirty="0"/>
              <a:t>restrictive (</a:t>
            </a:r>
            <a:r>
              <a:rPr lang="zh-CN" altLang="en-US" sz="2400" i="1" dirty="0">
                <a:latin typeface="华文楷体"/>
                <a:ea typeface="华文楷体"/>
                <a:cs typeface="华文楷体"/>
              </a:rPr>
              <a:t>限制性</a:t>
            </a:r>
            <a:r>
              <a:rPr lang="en-US" sz="2400" i="1" dirty="0"/>
              <a:t>)</a:t>
            </a:r>
            <a:r>
              <a:rPr lang="en-US" sz="2400" dirty="0"/>
              <a:t>?</a:t>
            </a:r>
          </a:p>
          <a:p>
            <a:r>
              <a:rPr lang="en-US" sz="2400" dirty="0"/>
              <a:t>Did the advertising copy </a:t>
            </a:r>
            <a:r>
              <a:rPr lang="en-US" sz="2400" i="1" dirty="0"/>
              <a:t>give a positive yet realistic impression of the </a:t>
            </a:r>
            <a:r>
              <a:rPr lang="en-US" sz="2400" i="1" dirty="0" err="1"/>
              <a:t>organisation</a:t>
            </a:r>
            <a:r>
              <a:rPr lang="en-US" sz="2400" i="1" dirty="0"/>
              <a:t> (</a:t>
            </a:r>
            <a:r>
              <a:rPr lang="zh-CN" altLang="en-US" sz="2400" i="1" dirty="0">
                <a:latin typeface="华文楷体"/>
                <a:ea typeface="华文楷体"/>
                <a:cs typeface="华文楷体"/>
              </a:rPr>
              <a:t>该组织的积极而现实的印象</a:t>
            </a:r>
            <a:r>
              <a:rPr lang="en-US" sz="2400" i="1" dirty="0"/>
              <a:t>)</a:t>
            </a:r>
            <a:r>
              <a:rPr lang="en-US" sz="2400" dirty="0"/>
              <a:t> and the role?</a:t>
            </a:r>
          </a:p>
          <a:p>
            <a:r>
              <a:rPr lang="en-US" sz="2400" dirty="0"/>
              <a:t>Were the essential criteria used for shortlisting the correct ones?</a:t>
            </a:r>
          </a:p>
          <a:p>
            <a:r>
              <a:rPr lang="en-US" sz="2400" dirty="0"/>
              <a:t>Was processing of applications timely and efficient?</a:t>
            </a:r>
          </a:p>
          <a:p>
            <a:endParaRPr lang="en-US" sz="2400" dirty="0"/>
          </a:p>
          <a:p>
            <a:endParaRPr lang="en-US" sz="2400" dirty="0"/>
          </a:p>
        </p:txBody>
      </p:sp>
    </p:spTree>
    <p:extLst>
      <p:ext uri="{BB962C8B-B14F-4D97-AF65-F5344CB8AC3E}">
        <p14:creationId xmlns:p14="http://schemas.microsoft.com/office/powerpoint/2010/main" val="1210585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interview</a:t>
            </a:r>
          </a:p>
        </p:txBody>
      </p:sp>
      <p:sp>
        <p:nvSpPr>
          <p:cNvPr id="3" name="Content Placeholder 2"/>
          <p:cNvSpPr>
            <a:spLocks noGrp="1"/>
          </p:cNvSpPr>
          <p:nvPr>
            <p:ph idx="1"/>
          </p:nvPr>
        </p:nvSpPr>
        <p:spPr>
          <a:xfrm>
            <a:off x="498475" y="1336136"/>
            <a:ext cx="7556500" cy="4790028"/>
          </a:xfrm>
        </p:spPr>
        <p:txBody>
          <a:bodyPr>
            <a:noAutofit/>
          </a:bodyPr>
          <a:lstStyle/>
          <a:p>
            <a:pPr marL="0" indent="0">
              <a:buNone/>
            </a:pPr>
            <a:r>
              <a:rPr lang="en-US" sz="2400" b="1" u="sng" dirty="0"/>
              <a:t>Structured Interviews</a:t>
            </a:r>
            <a:endParaRPr lang="en-US" sz="2400" b="1" dirty="0"/>
          </a:p>
          <a:p>
            <a:pPr marL="0" indent="0">
              <a:buNone/>
            </a:pPr>
            <a:r>
              <a:rPr lang="en-US" sz="2400" i="1" dirty="0"/>
              <a:t>A structured interview has three characteristics (</a:t>
            </a:r>
            <a:r>
              <a:rPr lang="zh-CN" altLang="en-US" sz="2400" i="1" dirty="0">
                <a:latin typeface="华文楷体"/>
                <a:ea typeface="华文楷体"/>
                <a:cs typeface="华文楷体"/>
              </a:rPr>
              <a:t>三大特点</a:t>
            </a:r>
            <a:r>
              <a:rPr lang="en-US" sz="2400" i="1" dirty="0"/>
              <a:t>):</a:t>
            </a:r>
            <a:endParaRPr lang="en-US" sz="2400" dirty="0"/>
          </a:p>
          <a:p>
            <a:pPr marL="457200" indent="-457200">
              <a:buFont typeface="+mj-lt"/>
              <a:buAutoNum type="arabicPeriod"/>
            </a:pPr>
            <a:r>
              <a:rPr lang="en-US" sz="2400" dirty="0"/>
              <a:t>The questions are developed from the </a:t>
            </a:r>
            <a:r>
              <a:rPr lang="en-US" sz="2400" i="1" dirty="0"/>
              <a:t>job analysis (</a:t>
            </a:r>
            <a:r>
              <a:rPr lang="zh-CN" altLang="en-US" sz="2400" i="1" dirty="0">
                <a:latin typeface="华文楷体"/>
                <a:ea typeface="华文楷体"/>
                <a:cs typeface="华文楷体"/>
              </a:rPr>
              <a:t>工作分析</a:t>
            </a:r>
            <a:r>
              <a:rPr lang="en-US" sz="2400" i="1" dirty="0"/>
              <a:t>)</a:t>
            </a:r>
            <a:r>
              <a:rPr lang="en-US" sz="2400" dirty="0"/>
              <a:t> and are based on the job description, person specification or </a:t>
            </a:r>
            <a:r>
              <a:rPr lang="en-US" sz="2400" i="1" dirty="0"/>
              <a:t>competence framework (</a:t>
            </a:r>
            <a:r>
              <a:rPr lang="zh-CN" altLang="en-US" sz="2400" i="1" dirty="0">
                <a:latin typeface="华文楷体"/>
                <a:ea typeface="华文楷体"/>
                <a:cs typeface="华文楷体"/>
              </a:rPr>
              <a:t>能力框架</a:t>
            </a:r>
            <a:r>
              <a:rPr lang="en-US" sz="2400" i="1" dirty="0"/>
              <a:t>)</a:t>
            </a:r>
            <a:r>
              <a:rPr lang="en-US" sz="2400" dirty="0"/>
              <a:t>.</a:t>
            </a:r>
          </a:p>
          <a:p>
            <a:pPr marL="457200" indent="-457200">
              <a:buFont typeface="+mj-lt"/>
              <a:buAutoNum type="arabicPeriod"/>
            </a:pPr>
            <a:r>
              <a:rPr lang="en-US" sz="2400" dirty="0"/>
              <a:t>Each candidate is asked the standard (though not necessarily </a:t>
            </a:r>
            <a:r>
              <a:rPr lang="en-US" sz="2400" i="1" dirty="0"/>
              <a:t>identical/same</a:t>
            </a:r>
            <a:r>
              <a:rPr lang="en-US" sz="2400" dirty="0"/>
              <a:t>) questions.</a:t>
            </a:r>
          </a:p>
          <a:p>
            <a:pPr marL="457200" indent="-457200">
              <a:buFont typeface="+mj-lt"/>
              <a:buAutoNum type="arabicPeriod"/>
            </a:pPr>
            <a:r>
              <a:rPr lang="en-US" sz="2400" i="1" dirty="0"/>
              <a:t>A systematic scoring system is used (</a:t>
            </a:r>
            <a:r>
              <a:rPr lang="zh-CN" altLang="en-US" sz="2400" i="1" dirty="0">
                <a:latin typeface="华文楷体"/>
                <a:ea typeface="华文楷体"/>
                <a:cs typeface="华文楷体"/>
              </a:rPr>
              <a:t>一个系统评分系统</a:t>
            </a:r>
            <a:r>
              <a:rPr lang="en-US" sz="2400" i="1" dirty="0"/>
              <a:t>)</a:t>
            </a:r>
            <a:r>
              <a:rPr lang="en-US" sz="2400" dirty="0"/>
              <a:t>.</a:t>
            </a:r>
          </a:p>
          <a:p>
            <a:endParaRPr lang="en-US" sz="2400" dirty="0"/>
          </a:p>
        </p:txBody>
      </p:sp>
    </p:spTree>
    <p:extLst>
      <p:ext uri="{BB962C8B-B14F-4D97-AF65-F5344CB8AC3E}">
        <p14:creationId xmlns:p14="http://schemas.microsoft.com/office/powerpoint/2010/main" val="3573027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solidFill>
                  <a:srgbClr val="564B3C"/>
                </a:solidFill>
              </a:rPr>
              <a:t>There are issues are with a structured interview –  Some candidates are extremely good at </a:t>
            </a:r>
            <a:r>
              <a:rPr lang="en-US" sz="2400" i="1" dirty="0">
                <a:solidFill>
                  <a:srgbClr val="564B3C"/>
                </a:solidFill>
              </a:rPr>
              <a:t>articulating their achievements and plans (</a:t>
            </a:r>
            <a:r>
              <a:rPr lang="zh-CN" altLang="en-US" sz="2400" i="1" dirty="0">
                <a:latin typeface="华文楷体"/>
                <a:ea typeface="华文楷体"/>
                <a:cs typeface="华文楷体"/>
              </a:rPr>
              <a:t>他们能够清楚地表达他们的成就和计划</a:t>
            </a:r>
            <a:r>
              <a:rPr lang="en-US" sz="2400" i="1" dirty="0">
                <a:solidFill>
                  <a:srgbClr val="564B3C"/>
                </a:solidFill>
              </a:rPr>
              <a:t>)</a:t>
            </a:r>
            <a:r>
              <a:rPr lang="en-US" sz="2400" dirty="0">
                <a:solidFill>
                  <a:srgbClr val="564B3C"/>
                </a:solidFill>
              </a:rPr>
              <a:t> but might not put these into practice.</a:t>
            </a:r>
          </a:p>
          <a:p>
            <a:endParaRPr lang="en-US" sz="2400" dirty="0">
              <a:solidFill>
                <a:srgbClr val="564B3C"/>
              </a:solidFill>
            </a:endParaRPr>
          </a:p>
          <a:p>
            <a:pPr marL="0" indent="0">
              <a:buNone/>
            </a:pPr>
            <a:r>
              <a:rPr lang="en-US" sz="2400" b="1" u="sng" dirty="0">
                <a:solidFill>
                  <a:srgbClr val="564B3C"/>
                </a:solidFill>
              </a:rPr>
              <a:t>One-to-one and Panel Interviews</a:t>
            </a:r>
            <a:endParaRPr lang="en-US" sz="2400" b="1" dirty="0">
              <a:solidFill>
                <a:srgbClr val="564B3C"/>
              </a:solidFill>
            </a:endParaRPr>
          </a:p>
          <a:p>
            <a:r>
              <a:rPr lang="en-US" sz="2400" dirty="0">
                <a:solidFill>
                  <a:srgbClr val="564B3C"/>
                </a:solidFill>
              </a:rPr>
              <a:t>One-to-one interviews are common and you may find they’re appropriate for unskilled or semi-skilled posts where the job is unlikely to change or develop. The difficulty is that one person will unlikely to change or develop. </a:t>
            </a:r>
          </a:p>
          <a:p>
            <a:endParaRPr lang="en-US" sz="2400" dirty="0"/>
          </a:p>
        </p:txBody>
      </p:sp>
    </p:spTree>
    <p:extLst>
      <p:ext uri="{BB962C8B-B14F-4D97-AF65-F5344CB8AC3E}">
        <p14:creationId xmlns:p14="http://schemas.microsoft.com/office/powerpoint/2010/main" val="20516633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solidFill>
                  <a:srgbClr val="564B3C"/>
                </a:solidFill>
              </a:rPr>
              <a:t>The difficulty is that one person will be making all the decisions. While you may think it’s an </a:t>
            </a:r>
            <a:r>
              <a:rPr lang="en-US" sz="2400" i="1" dirty="0">
                <a:solidFill>
                  <a:srgbClr val="564B3C"/>
                </a:solidFill>
              </a:rPr>
              <a:t>economic option (</a:t>
            </a:r>
            <a:r>
              <a:rPr lang="zh-CN" altLang="en-US" sz="2400" i="1" dirty="0">
                <a:latin typeface="华文楷体"/>
                <a:ea typeface="华文楷体"/>
                <a:cs typeface="华文楷体"/>
              </a:rPr>
              <a:t>经济的选择</a:t>
            </a:r>
            <a:r>
              <a:rPr lang="en-US" sz="2400" i="1" dirty="0">
                <a:solidFill>
                  <a:srgbClr val="564B3C"/>
                </a:solidFill>
              </a:rPr>
              <a:t>)</a:t>
            </a:r>
            <a:r>
              <a:rPr lang="en-US" sz="2400" dirty="0">
                <a:solidFill>
                  <a:srgbClr val="564B3C"/>
                </a:solidFill>
              </a:rPr>
              <a:t>, this is not the case if the wrong person is appointed and leaves you within the first few months.</a:t>
            </a:r>
          </a:p>
          <a:p>
            <a:r>
              <a:rPr lang="en-US" sz="2400" dirty="0">
                <a:solidFill>
                  <a:srgbClr val="564B3C"/>
                </a:solidFill>
              </a:rPr>
              <a:t>What you’ll find is that in the majority of cases, and particularly for management, </a:t>
            </a:r>
            <a:r>
              <a:rPr lang="en-US" sz="2400" i="1" dirty="0">
                <a:solidFill>
                  <a:srgbClr val="564B3C"/>
                </a:solidFill>
              </a:rPr>
              <a:t>technical (</a:t>
            </a:r>
            <a:r>
              <a:rPr lang="zh-CN" altLang="en-US" sz="2400" i="1" dirty="0">
                <a:latin typeface="华文楷体"/>
                <a:ea typeface="华文楷体"/>
                <a:cs typeface="华文楷体"/>
              </a:rPr>
              <a:t>技术</a:t>
            </a:r>
            <a:r>
              <a:rPr lang="en-US" sz="2400" i="1" dirty="0">
                <a:solidFill>
                  <a:srgbClr val="564B3C"/>
                </a:solidFill>
              </a:rPr>
              <a:t>)</a:t>
            </a:r>
            <a:r>
              <a:rPr lang="en-US" sz="2400" dirty="0">
                <a:solidFill>
                  <a:srgbClr val="564B3C"/>
                </a:solidFill>
              </a:rPr>
              <a:t> and new roles, a </a:t>
            </a:r>
            <a:r>
              <a:rPr lang="en-US" sz="2400" i="1" dirty="0">
                <a:solidFill>
                  <a:srgbClr val="564B3C"/>
                </a:solidFill>
              </a:rPr>
              <a:t>panel interview (</a:t>
            </a:r>
            <a:r>
              <a:rPr lang="zh-CN" altLang="en-US" sz="2400" i="1" dirty="0">
                <a:latin typeface="华文楷体"/>
                <a:ea typeface="华文楷体"/>
                <a:cs typeface="华文楷体"/>
              </a:rPr>
              <a:t>小组面试</a:t>
            </a:r>
            <a:r>
              <a:rPr lang="en-US" sz="2400" i="1" dirty="0">
                <a:solidFill>
                  <a:srgbClr val="564B3C"/>
                </a:solidFill>
              </a:rPr>
              <a:t>) </a:t>
            </a:r>
            <a:r>
              <a:rPr lang="en-US" sz="2400" dirty="0">
                <a:solidFill>
                  <a:srgbClr val="564B3C"/>
                </a:solidFill>
              </a:rPr>
              <a:t>is best. It not only widens the decision-making process, but it is seen to be fair.</a:t>
            </a:r>
          </a:p>
          <a:p>
            <a:endParaRPr lang="en-US" sz="2400" dirty="0">
              <a:solidFill>
                <a:srgbClr val="564B3C"/>
              </a:solidFill>
            </a:endParaRPr>
          </a:p>
          <a:p>
            <a:endParaRPr lang="en-US" sz="2400" dirty="0">
              <a:solidFill>
                <a:srgbClr val="564B3C"/>
              </a:solidFill>
            </a:endParaRPr>
          </a:p>
          <a:p>
            <a:endParaRPr lang="en-US" sz="2400" dirty="0"/>
          </a:p>
        </p:txBody>
      </p:sp>
      <p:pic>
        <p:nvPicPr>
          <p:cNvPr id="5" name="Picture 4"/>
          <p:cNvPicPr>
            <a:picLocks noChangeAspect="1"/>
          </p:cNvPicPr>
          <p:nvPr/>
        </p:nvPicPr>
        <p:blipFill>
          <a:blip r:embed="rId2"/>
          <a:stretch>
            <a:fillRect/>
          </a:stretch>
        </p:blipFill>
        <p:spPr>
          <a:xfrm>
            <a:off x="5591552" y="4194767"/>
            <a:ext cx="3242380" cy="2370990"/>
          </a:xfrm>
          <a:prstGeom prst="rect">
            <a:avLst/>
          </a:prstGeom>
        </p:spPr>
      </p:pic>
    </p:spTree>
    <p:extLst>
      <p:ext uri="{BB962C8B-B14F-4D97-AF65-F5344CB8AC3E}">
        <p14:creationId xmlns:p14="http://schemas.microsoft.com/office/powerpoint/2010/main" val="34795808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solidFill>
                  <a:srgbClr val="564B3C"/>
                </a:solidFill>
              </a:rPr>
              <a:t>However, panel interviewing brings its own challenges, for example, if </a:t>
            </a:r>
            <a:r>
              <a:rPr lang="en-US" sz="2400" dirty="0" err="1">
                <a:solidFill>
                  <a:srgbClr val="564B3C"/>
                </a:solidFill>
              </a:rPr>
              <a:t>panellists</a:t>
            </a:r>
            <a:r>
              <a:rPr lang="en-US" sz="2400" dirty="0">
                <a:solidFill>
                  <a:srgbClr val="564B3C"/>
                </a:solidFill>
              </a:rPr>
              <a:t> are not clear about their own role and how to question candidates. In addition, one interviewer may </a:t>
            </a:r>
            <a:r>
              <a:rPr lang="en-US" sz="2400" i="1" dirty="0">
                <a:solidFill>
                  <a:srgbClr val="564B3C"/>
                </a:solidFill>
              </a:rPr>
              <a:t>try to dominate the interview (</a:t>
            </a:r>
            <a:r>
              <a:rPr lang="zh-CN" altLang="en-US" sz="2400" i="1" dirty="0">
                <a:latin typeface="华文楷体"/>
                <a:ea typeface="华文楷体"/>
                <a:cs typeface="华文楷体"/>
              </a:rPr>
              <a:t>试图主宰的采访</a:t>
            </a:r>
            <a:r>
              <a:rPr lang="en-US" sz="2400" i="1" dirty="0">
                <a:solidFill>
                  <a:srgbClr val="564B3C"/>
                </a:solidFill>
              </a:rPr>
              <a:t>)</a:t>
            </a:r>
            <a:r>
              <a:rPr lang="en-US" sz="2400" dirty="0">
                <a:solidFill>
                  <a:srgbClr val="564B3C"/>
                </a:solidFill>
              </a:rPr>
              <a:t> and there is a </a:t>
            </a:r>
            <a:r>
              <a:rPr lang="en-US" sz="2400" i="1" dirty="0">
                <a:solidFill>
                  <a:srgbClr val="564B3C"/>
                </a:solidFill>
              </a:rPr>
              <a:t>risk (</a:t>
            </a:r>
            <a:r>
              <a:rPr lang="zh-CN" altLang="en-US" sz="2400" i="1" dirty="0">
                <a:latin typeface="华文楷体"/>
                <a:ea typeface="华文楷体"/>
                <a:cs typeface="华文楷体"/>
              </a:rPr>
              <a:t>风险</a:t>
            </a:r>
            <a:r>
              <a:rPr lang="en-US" sz="2400" i="1" dirty="0">
                <a:solidFill>
                  <a:srgbClr val="564B3C"/>
                </a:solidFill>
              </a:rPr>
              <a:t>)</a:t>
            </a:r>
            <a:r>
              <a:rPr lang="en-US" sz="2400" dirty="0">
                <a:solidFill>
                  <a:srgbClr val="564B3C"/>
                </a:solidFill>
              </a:rPr>
              <a:t> that you can’t all reach </a:t>
            </a:r>
            <a:r>
              <a:rPr lang="en-US" sz="2400" i="1" dirty="0" err="1">
                <a:solidFill>
                  <a:srgbClr val="564B3C"/>
                </a:solidFill>
              </a:rPr>
              <a:t>concensus</a:t>
            </a:r>
            <a:r>
              <a:rPr lang="en-US" sz="2400" i="1" dirty="0">
                <a:solidFill>
                  <a:srgbClr val="564B3C"/>
                </a:solidFill>
              </a:rPr>
              <a:t> decision (</a:t>
            </a:r>
            <a:r>
              <a:rPr lang="zh-CN" altLang="en-US" sz="2400" i="1" dirty="0">
                <a:latin typeface="华文楷体"/>
                <a:ea typeface="华文楷体"/>
                <a:cs typeface="华文楷体"/>
              </a:rPr>
              <a:t>协商一致的决定</a:t>
            </a:r>
            <a:r>
              <a:rPr lang="en-US" sz="2400" i="1" dirty="0">
                <a:solidFill>
                  <a:srgbClr val="564B3C"/>
                </a:solidFill>
              </a:rPr>
              <a:t>)</a:t>
            </a:r>
            <a:r>
              <a:rPr lang="en-US" sz="2400" dirty="0">
                <a:solidFill>
                  <a:srgbClr val="564B3C"/>
                </a:solidFill>
              </a:rPr>
              <a:t>.</a:t>
            </a:r>
          </a:p>
          <a:p>
            <a:endParaRPr lang="en-US" sz="2400" dirty="0"/>
          </a:p>
        </p:txBody>
      </p:sp>
      <p:pic>
        <p:nvPicPr>
          <p:cNvPr id="5" name="Picture 4"/>
          <p:cNvPicPr>
            <a:picLocks noChangeAspect="1"/>
          </p:cNvPicPr>
          <p:nvPr/>
        </p:nvPicPr>
        <p:blipFill>
          <a:blip r:embed="rId2"/>
          <a:stretch>
            <a:fillRect/>
          </a:stretch>
        </p:blipFill>
        <p:spPr>
          <a:xfrm>
            <a:off x="254000" y="3429000"/>
            <a:ext cx="8636000" cy="2895600"/>
          </a:xfrm>
          <a:prstGeom prst="rect">
            <a:avLst/>
          </a:prstGeom>
        </p:spPr>
      </p:pic>
    </p:spTree>
    <p:extLst>
      <p:ext uri="{BB962C8B-B14F-4D97-AF65-F5344CB8AC3E}">
        <p14:creationId xmlns:p14="http://schemas.microsoft.com/office/powerpoint/2010/main" val="41489959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Importance of an interview</a:t>
            </a:r>
          </a:p>
        </p:txBody>
      </p:sp>
      <p:sp>
        <p:nvSpPr>
          <p:cNvPr id="3" name="Content Placeholder 2"/>
          <p:cNvSpPr>
            <a:spLocks noGrp="1"/>
          </p:cNvSpPr>
          <p:nvPr>
            <p:ph idx="1"/>
          </p:nvPr>
        </p:nvSpPr>
        <p:spPr/>
        <p:txBody>
          <a:bodyPr/>
          <a:lstStyle/>
          <a:p>
            <a:r>
              <a:rPr lang="en-US" sz="2400" dirty="0">
                <a:solidFill>
                  <a:srgbClr val="564B3C"/>
                </a:solidFill>
              </a:rPr>
              <a:t>Everyone involved needs to be clear about what it is you’re trying to achieve. This is more than just </a:t>
            </a:r>
            <a:r>
              <a:rPr lang="en-US" sz="2400" i="1" dirty="0">
                <a:solidFill>
                  <a:srgbClr val="564B3C"/>
                </a:solidFill>
              </a:rPr>
              <a:t>grilling (asking and asking questions)</a:t>
            </a:r>
            <a:r>
              <a:rPr lang="en-US" sz="2400" dirty="0">
                <a:solidFill>
                  <a:srgbClr val="564B3C"/>
                </a:solidFill>
              </a:rPr>
              <a:t> each candidate to find out who best matches the specification. </a:t>
            </a:r>
          </a:p>
          <a:p>
            <a:r>
              <a:rPr lang="en-US" sz="2400" dirty="0">
                <a:solidFill>
                  <a:srgbClr val="564B3C"/>
                </a:solidFill>
              </a:rPr>
              <a:t>It’s also about providing candidates with </a:t>
            </a:r>
            <a:r>
              <a:rPr lang="en-US" sz="2400" i="1" dirty="0">
                <a:solidFill>
                  <a:srgbClr val="564B3C"/>
                </a:solidFill>
              </a:rPr>
              <a:t>sufficient (enough)</a:t>
            </a:r>
            <a:r>
              <a:rPr lang="en-US" sz="2400" dirty="0">
                <a:solidFill>
                  <a:srgbClr val="564B3C"/>
                </a:solidFill>
              </a:rPr>
              <a:t> information to let them decide if they want to work for you. You also want to leave people with a </a:t>
            </a:r>
            <a:r>
              <a:rPr lang="en-US" sz="2400" i="1" dirty="0">
                <a:solidFill>
                  <a:srgbClr val="564B3C"/>
                </a:solidFill>
              </a:rPr>
              <a:t>positive impression (</a:t>
            </a:r>
            <a:r>
              <a:rPr lang="zh-CN" altLang="en-US" sz="2400" i="1" dirty="0">
                <a:latin typeface="华文楷体"/>
                <a:ea typeface="华文楷体"/>
                <a:cs typeface="华文楷体"/>
              </a:rPr>
              <a:t>积极的印象</a:t>
            </a:r>
            <a:r>
              <a:rPr lang="en-US" sz="2400" i="1" dirty="0">
                <a:solidFill>
                  <a:srgbClr val="564B3C"/>
                </a:solidFill>
              </a:rPr>
              <a:t>)</a:t>
            </a:r>
            <a:r>
              <a:rPr lang="en-US" sz="2400" dirty="0">
                <a:solidFill>
                  <a:srgbClr val="564B3C"/>
                </a:solidFill>
              </a:rPr>
              <a:t> of your </a:t>
            </a:r>
            <a:r>
              <a:rPr lang="en-US" sz="2400" dirty="0" err="1">
                <a:solidFill>
                  <a:srgbClr val="564B3C"/>
                </a:solidFill>
              </a:rPr>
              <a:t>organisation</a:t>
            </a:r>
            <a:r>
              <a:rPr lang="en-US" sz="2400" dirty="0">
                <a:solidFill>
                  <a:srgbClr val="564B3C"/>
                </a:solidFill>
              </a:rPr>
              <a:t> - whether or not they are appointed.</a:t>
            </a:r>
          </a:p>
          <a:p>
            <a:endParaRPr lang="en-US" sz="2400" dirty="0">
              <a:solidFill>
                <a:srgbClr val="564B3C"/>
              </a:solidFill>
            </a:endParaRPr>
          </a:p>
        </p:txBody>
      </p:sp>
    </p:spTree>
    <p:extLst>
      <p:ext uri="{BB962C8B-B14F-4D97-AF65-F5344CB8AC3E}">
        <p14:creationId xmlns:p14="http://schemas.microsoft.com/office/powerpoint/2010/main" val="18030337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t>Job candidates see these problems in the interview process</a:t>
            </a:r>
          </a:p>
        </p:txBody>
      </p:sp>
      <p:sp>
        <p:nvSpPr>
          <p:cNvPr id="3" name="Content Placeholder 2"/>
          <p:cNvSpPr>
            <a:spLocks noGrp="1"/>
          </p:cNvSpPr>
          <p:nvPr>
            <p:ph idx="1"/>
          </p:nvPr>
        </p:nvSpPr>
        <p:spPr/>
        <p:txBody>
          <a:bodyPr>
            <a:normAutofit fontScale="92500" lnSpcReduction="10000"/>
          </a:bodyPr>
          <a:lstStyle/>
          <a:p>
            <a:pPr indent="-342900"/>
            <a:r>
              <a:rPr lang="en-US" sz="2000" dirty="0"/>
              <a:t>Interviewer not prepared or focused		39%</a:t>
            </a:r>
          </a:p>
          <a:p>
            <a:pPr indent="-342900"/>
            <a:r>
              <a:rPr lang="en-US" sz="2000" dirty="0"/>
              <a:t>Lack of feedback on status			38%</a:t>
            </a:r>
          </a:p>
          <a:p>
            <a:pPr indent="-342900"/>
            <a:r>
              <a:rPr lang="en-US" sz="2000" dirty="0"/>
              <a:t>Inconsistent, or no concrete </a:t>
            </a:r>
          </a:p>
          <a:p>
            <a:pPr marL="0" indent="0">
              <a:buNone/>
            </a:pPr>
            <a:r>
              <a:rPr lang="en-US" sz="2000" dirty="0"/>
              <a:t>     description of job description		 	37%</a:t>
            </a:r>
          </a:p>
          <a:p>
            <a:pPr indent="-342900"/>
            <a:r>
              <a:rPr lang="en-US" sz="2000" dirty="0"/>
              <a:t>Being kept waiting an -</a:t>
            </a:r>
          </a:p>
          <a:p>
            <a:pPr marL="0" indent="0">
              <a:buNone/>
            </a:pPr>
            <a:r>
              <a:rPr lang="en-US" sz="2000" dirty="0"/>
              <a:t>     unreasonable amount of time			37%</a:t>
            </a:r>
          </a:p>
          <a:p>
            <a:pPr indent="-342900"/>
            <a:r>
              <a:rPr lang="en-US" sz="2000" dirty="0"/>
              <a:t>Next step unclear				23%</a:t>
            </a:r>
          </a:p>
          <a:p>
            <a:pPr indent="-342900"/>
            <a:r>
              <a:rPr lang="en-US" sz="2000" dirty="0"/>
              <a:t>Process too long and </a:t>
            </a:r>
            <a:r>
              <a:rPr lang="en-US" sz="2000" i="1" dirty="0"/>
              <a:t>complicated (</a:t>
            </a:r>
            <a:r>
              <a:rPr lang="zh-CN" altLang="en-US" i="1" dirty="0">
                <a:latin typeface="华文楷体"/>
                <a:ea typeface="华文楷体"/>
                <a:cs typeface="华文楷体"/>
              </a:rPr>
              <a:t>复杂</a:t>
            </a:r>
            <a:r>
              <a:rPr lang="en-US" sz="2000" i="1" dirty="0"/>
              <a:t>)</a:t>
            </a:r>
            <a:r>
              <a:rPr lang="en-US" sz="2000" dirty="0"/>
              <a:t>	17%</a:t>
            </a:r>
          </a:p>
        </p:txBody>
      </p:sp>
    </p:spTree>
    <p:extLst>
      <p:ext uri="{BB962C8B-B14F-4D97-AF65-F5344CB8AC3E}">
        <p14:creationId xmlns:p14="http://schemas.microsoft.com/office/powerpoint/2010/main" val="582459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41988" b="14353"/>
          <a:stretch/>
        </p:blipFill>
        <p:spPr>
          <a:xfrm>
            <a:off x="498475" y="335728"/>
            <a:ext cx="7556500" cy="6081017"/>
          </a:xfrm>
        </p:spPr>
      </p:pic>
    </p:spTree>
    <p:extLst>
      <p:ext uri="{BB962C8B-B14F-4D97-AF65-F5344CB8AC3E}">
        <p14:creationId xmlns:p14="http://schemas.microsoft.com/office/powerpoint/2010/main" val="13574715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solidFill>
                  <a:srgbClr val="564B3C"/>
                </a:solidFill>
              </a:rPr>
              <a:t>You have to make sure that interviewers are clear about how the selection criteria will be weighted. In other words, which criteria are </a:t>
            </a:r>
            <a:r>
              <a:rPr lang="en-US" sz="2400" i="1" dirty="0">
                <a:solidFill>
                  <a:srgbClr val="564B3C"/>
                </a:solidFill>
              </a:rPr>
              <a:t>essential (must have)</a:t>
            </a:r>
            <a:r>
              <a:rPr lang="en-US" sz="2400" dirty="0">
                <a:solidFill>
                  <a:srgbClr val="564B3C"/>
                </a:solidFill>
              </a:rPr>
              <a:t> and which are </a:t>
            </a:r>
            <a:r>
              <a:rPr lang="en-US" sz="2400" i="1" dirty="0">
                <a:solidFill>
                  <a:srgbClr val="564B3C"/>
                </a:solidFill>
              </a:rPr>
              <a:t>desirable (good to have but not important </a:t>
            </a:r>
            <a:r>
              <a:rPr lang="zh-CN" altLang="en-US" sz="2400" i="1" dirty="0">
                <a:latin typeface="华文楷体"/>
                <a:ea typeface="华文楷体"/>
                <a:cs typeface="华文楷体"/>
              </a:rPr>
              <a:t>合意</a:t>
            </a:r>
            <a:r>
              <a:rPr lang="en-US" sz="2400" i="1" dirty="0">
                <a:solidFill>
                  <a:srgbClr val="564B3C"/>
                </a:solidFill>
              </a:rPr>
              <a:t>)</a:t>
            </a:r>
            <a:r>
              <a:rPr lang="en-US" sz="2400" dirty="0">
                <a:solidFill>
                  <a:srgbClr val="564B3C"/>
                </a:solidFill>
              </a:rPr>
              <a:t>.</a:t>
            </a:r>
          </a:p>
          <a:p>
            <a:r>
              <a:rPr lang="en-US" sz="2400" dirty="0">
                <a:solidFill>
                  <a:srgbClr val="564B3C"/>
                </a:solidFill>
              </a:rPr>
              <a:t>You need to </a:t>
            </a:r>
            <a:r>
              <a:rPr lang="en-US" sz="2400" i="1" dirty="0">
                <a:solidFill>
                  <a:srgbClr val="564B3C"/>
                </a:solidFill>
              </a:rPr>
              <a:t>assign responsibility (</a:t>
            </a:r>
            <a:r>
              <a:rPr lang="zh-CN" altLang="en-US" sz="2400" i="1" dirty="0">
                <a:latin typeface="华文楷体"/>
                <a:ea typeface="华文楷体"/>
                <a:cs typeface="华文楷体"/>
              </a:rPr>
              <a:t>分配责任</a:t>
            </a:r>
            <a:r>
              <a:rPr lang="en-US" sz="2400" i="1" dirty="0">
                <a:solidFill>
                  <a:srgbClr val="564B3C"/>
                </a:solidFill>
              </a:rPr>
              <a:t>)</a:t>
            </a:r>
            <a:r>
              <a:rPr lang="en-US" sz="2400" dirty="0">
                <a:solidFill>
                  <a:srgbClr val="564B3C"/>
                </a:solidFill>
              </a:rPr>
              <a:t> in terms of who asks what. This means that basic questions should be prepared for each factor/ criterion. This does not mean that additional questions cannot be used </a:t>
            </a:r>
            <a:r>
              <a:rPr lang="en-US" sz="2400" i="1" dirty="0">
                <a:solidFill>
                  <a:srgbClr val="564B3C"/>
                </a:solidFill>
              </a:rPr>
              <a:t>to probe for further detail (ask more questions for more information)</a:t>
            </a:r>
            <a:r>
              <a:rPr lang="en-US" sz="2400" dirty="0">
                <a:solidFill>
                  <a:srgbClr val="564B3C"/>
                </a:solidFill>
              </a:rPr>
              <a:t>, but these basic questions will establish the standard for questioning each candidate you see. </a:t>
            </a:r>
          </a:p>
          <a:p>
            <a:endParaRPr lang="en-US" sz="2400" dirty="0"/>
          </a:p>
        </p:txBody>
      </p:sp>
    </p:spTree>
    <p:extLst>
      <p:ext uri="{BB962C8B-B14F-4D97-AF65-F5344CB8AC3E}">
        <p14:creationId xmlns:p14="http://schemas.microsoft.com/office/powerpoint/2010/main" val="12121928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solidFill>
                  <a:srgbClr val="564B3C"/>
                </a:solidFill>
              </a:rPr>
              <a:t>You will also need to check that everyone has been trained in interviewing skills and techniques.</a:t>
            </a:r>
          </a:p>
          <a:p>
            <a:r>
              <a:rPr lang="en-US" sz="2400" dirty="0">
                <a:solidFill>
                  <a:srgbClr val="564B3C"/>
                </a:solidFill>
              </a:rPr>
              <a:t>Interviewers must also be encouraged to keep to time. It gives a poor impression to run over the </a:t>
            </a:r>
            <a:r>
              <a:rPr lang="en-US" sz="2400" i="1" dirty="0">
                <a:solidFill>
                  <a:srgbClr val="564B3C"/>
                </a:solidFill>
              </a:rPr>
              <a:t>allotted time (</a:t>
            </a:r>
            <a:r>
              <a:rPr lang="zh-CN" altLang="en-US" sz="2400" i="1" dirty="0">
                <a:latin typeface="华文楷体"/>
                <a:ea typeface="华文楷体"/>
                <a:cs typeface="华文楷体"/>
              </a:rPr>
              <a:t>规定的时间</a:t>
            </a:r>
            <a:r>
              <a:rPr lang="en-US" sz="2400" i="1" dirty="0">
                <a:solidFill>
                  <a:srgbClr val="564B3C"/>
                </a:solidFill>
              </a:rPr>
              <a:t>)</a:t>
            </a:r>
            <a:r>
              <a:rPr lang="en-US" sz="2400" dirty="0">
                <a:solidFill>
                  <a:srgbClr val="564B3C"/>
                </a:solidFill>
              </a:rPr>
              <a:t>, and there must be breaks between each candidate for interviewers to record their comments.</a:t>
            </a:r>
          </a:p>
          <a:p>
            <a:r>
              <a:rPr lang="en-US" sz="2400" dirty="0">
                <a:solidFill>
                  <a:srgbClr val="564B3C"/>
                </a:solidFill>
              </a:rPr>
              <a:t>Make sure that your interview room is quiet, private, well lit and accessible. </a:t>
            </a:r>
            <a:r>
              <a:rPr lang="en-US" sz="2400" i="1" dirty="0">
                <a:solidFill>
                  <a:srgbClr val="564B3C"/>
                </a:solidFill>
              </a:rPr>
              <a:t>Avoid barriers (</a:t>
            </a:r>
            <a:r>
              <a:rPr lang="zh-CN" altLang="en-US" sz="2400" i="1" dirty="0">
                <a:latin typeface="华文楷体"/>
                <a:ea typeface="华文楷体"/>
                <a:cs typeface="华文楷体"/>
              </a:rPr>
              <a:t>避免障碍</a:t>
            </a:r>
            <a:r>
              <a:rPr lang="en-US" sz="2400" i="1" dirty="0">
                <a:solidFill>
                  <a:srgbClr val="564B3C"/>
                </a:solidFill>
              </a:rPr>
              <a:t>) </a:t>
            </a:r>
            <a:r>
              <a:rPr lang="en-US" sz="2400" dirty="0">
                <a:solidFill>
                  <a:srgbClr val="564B3C"/>
                </a:solidFill>
              </a:rPr>
              <a:t>such as desks, if at all possible, and make sure you won’t be </a:t>
            </a:r>
            <a:r>
              <a:rPr lang="en-US" sz="2400" i="1" dirty="0">
                <a:solidFill>
                  <a:srgbClr val="564B3C"/>
                </a:solidFill>
              </a:rPr>
              <a:t>interrupted (</a:t>
            </a:r>
            <a:r>
              <a:rPr lang="zh-CN" altLang="en-US" sz="2400" i="1" dirty="0">
                <a:latin typeface="华文楷体"/>
                <a:ea typeface="华文楷体"/>
                <a:cs typeface="华文楷体"/>
              </a:rPr>
              <a:t>中断</a:t>
            </a:r>
            <a:r>
              <a:rPr lang="en-US" sz="2400" i="1" dirty="0">
                <a:solidFill>
                  <a:srgbClr val="564B3C"/>
                </a:solidFill>
              </a:rPr>
              <a:t>)</a:t>
            </a:r>
            <a:r>
              <a:rPr lang="en-US" sz="2400" dirty="0">
                <a:solidFill>
                  <a:srgbClr val="564B3C"/>
                </a:solidFill>
              </a:rPr>
              <a:t>. Also check arrangements have been made to greet each candidate and offer </a:t>
            </a:r>
            <a:r>
              <a:rPr lang="en-US" sz="2400" i="1" dirty="0">
                <a:solidFill>
                  <a:srgbClr val="564B3C"/>
                </a:solidFill>
              </a:rPr>
              <a:t>refreshments (drinks and snacks </a:t>
            </a:r>
            <a:r>
              <a:rPr lang="zh-CN" altLang="en-US" sz="2400" i="1" dirty="0">
                <a:latin typeface="华文楷体"/>
                <a:ea typeface="华文楷体"/>
                <a:cs typeface="华文楷体"/>
              </a:rPr>
              <a:t>小吃</a:t>
            </a:r>
            <a:r>
              <a:rPr lang="en-US" sz="2400" i="1" dirty="0">
                <a:solidFill>
                  <a:srgbClr val="564B3C"/>
                </a:solidFill>
              </a:rPr>
              <a:t>)</a:t>
            </a:r>
            <a:r>
              <a:rPr lang="en-US" sz="2400" dirty="0">
                <a:solidFill>
                  <a:srgbClr val="564B3C"/>
                </a:solidFill>
              </a:rPr>
              <a:t>.</a:t>
            </a:r>
          </a:p>
          <a:p>
            <a:endParaRPr lang="en-US" sz="2400" dirty="0"/>
          </a:p>
        </p:txBody>
      </p:sp>
    </p:spTree>
    <p:extLst>
      <p:ext uri="{BB962C8B-B14F-4D97-AF65-F5344CB8AC3E}">
        <p14:creationId xmlns:p14="http://schemas.microsoft.com/office/powerpoint/2010/main" val="1821628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Assignment</a:t>
            </a:r>
          </a:p>
        </p:txBody>
      </p:sp>
      <p:sp>
        <p:nvSpPr>
          <p:cNvPr id="3" name="Content Placeholder 2"/>
          <p:cNvSpPr>
            <a:spLocks noGrp="1"/>
          </p:cNvSpPr>
          <p:nvPr>
            <p:ph idx="1"/>
          </p:nvPr>
        </p:nvSpPr>
        <p:spPr/>
        <p:txBody>
          <a:bodyPr/>
          <a:lstStyle/>
          <a:p>
            <a:r>
              <a:rPr lang="en-US" sz="2400" dirty="0"/>
              <a:t>Explain how a manager would prepare for selection interviews to ensure </a:t>
            </a:r>
            <a:r>
              <a:rPr lang="en-US" sz="2400" i="1" dirty="0"/>
              <a:t>impartiality (</a:t>
            </a:r>
            <a:r>
              <a:rPr lang="zh-CN" altLang="en-US" sz="2400" i="1" dirty="0">
                <a:latin typeface="华文楷体"/>
                <a:ea typeface="华文楷体"/>
                <a:cs typeface="华文楷体"/>
              </a:rPr>
              <a:t>公正</a:t>
            </a:r>
            <a:r>
              <a:rPr lang="en-US" sz="2400" i="1" dirty="0"/>
              <a:t>)</a:t>
            </a:r>
            <a:r>
              <a:rPr lang="en-US" sz="2400" dirty="0"/>
              <a:t> and </a:t>
            </a:r>
            <a:r>
              <a:rPr lang="en-US" sz="2400" i="1" dirty="0"/>
              <a:t>optimum (best)</a:t>
            </a:r>
            <a:r>
              <a:rPr lang="en-US" sz="2400" dirty="0"/>
              <a:t> decision making in selecting the most suitable applicant. </a:t>
            </a:r>
            <a:r>
              <a:rPr lang="en-US" sz="2400" i="1" dirty="0"/>
              <a:t>(36 marks)</a:t>
            </a:r>
          </a:p>
          <a:p>
            <a:endParaRPr lang="en-US" sz="2400" i="1" dirty="0"/>
          </a:p>
          <a:p>
            <a:r>
              <a:rPr lang="en-US" sz="2400" i="1" dirty="0"/>
              <a:t>Guide: A detailed explanation of how a manager would prepare for selection interviews to ensure impartiality and optimum decision making in selecting the most suitable applicant is given.</a:t>
            </a:r>
          </a:p>
        </p:txBody>
      </p:sp>
    </p:spTree>
    <p:extLst>
      <p:ext uri="{BB962C8B-B14F-4D97-AF65-F5344CB8AC3E}">
        <p14:creationId xmlns:p14="http://schemas.microsoft.com/office/powerpoint/2010/main" val="9017959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Conducting the interview</a:t>
            </a:r>
          </a:p>
        </p:txBody>
      </p:sp>
      <p:sp>
        <p:nvSpPr>
          <p:cNvPr id="3" name="Content Placeholder 2"/>
          <p:cNvSpPr>
            <a:spLocks noGrp="1"/>
          </p:cNvSpPr>
          <p:nvPr>
            <p:ph idx="1"/>
          </p:nvPr>
        </p:nvSpPr>
        <p:spPr/>
        <p:txBody>
          <a:bodyPr/>
          <a:lstStyle/>
          <a:p>
            <a:pPr marL="0" indent="0" algn="just">
              <a:buNone/>
            </a:pPr>
            <a:r>
              <a:rPr lang="en-US" sz="2400" b="1" u="sng" dirty="0"/>
              <a:t>Welcome the Candidate</a:t>
            </a:r>
            <a:endParaRPr lang="en-US" sz="2400" b="1" dirty="0"/>
          </a:p>
          <a:p>
            <a:r>
              <a:rPr lang="en-US" sz="2400" dirty="0"/>
              <a:t>Greet each candidate by name. Introduce yourselves and thank them for coming. Ask them about their journey to put them at ease. Explain what kind of interview it is going to be, how long you expect it to take and its format. Ask if they have any questions before you start. Involving them at an early stage helps to remove early </a:t>
            </a:r>
            <a:r>
              <a:rPr lang="en-US" sz="2400" i="1" dirty="0"/>
              <a:t>tensions (</a:t>
            </a:r>
            <a:r>
              <a:rPr lang="zh-CN" altLang="en-US" sz="2400" i="1" dirty="0">
                <a:latin typeface="华文楷体"/>
                <a:ea typeface="华文楷体"/>
                <a:cs typeface="华文楷体"/>
              </a:rPr>
              <a:t>紧张局势</a:t>
            </a:r>
            <a:r>
              <a:rPr lang="en-US" sz="2400" i="1" dirty="0"/>
              <a:t>)</a:t>
            </a:r>
            <a:r>
              <a:rPr lang="en-US" sz="2400" dirty="0"/>
              <a:t>.</a:t>
            </a:r>
          </a:p>
          <a:p>
            <a:pPr algn="just"/>
            <a:endParaRPr lang="en-US" sz="2400" dirty="0"/>
          </a:p>
        </p:txBody>
      </p:sp>
    </p:spTree>
    <p:extLst>
      <p:ext uri="{BB962C8B-B14F-4D97-AF65-F5344CB8AC3E}">
        <p14:creationId xmlns:p14="http://schemas.microsoft.com/office/powerpoint/2010/main" val="23982953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lgn="just">
              <a:buNone/>
            </a:pPr>
            <a:r>
              <a:rPr lang="en-US" sz="2400" b="1" u="sng" dirty="0">
                <a:solidFill>
                  <a:srgbClr val="564B3C"/>
                </a:solidFill>
              </a:rPr>
              <a:t>Collect the detail you need</a:t>
            </a:r>
            <a:endParaRPr lang="en-US" sz="2400" b="1" dirty="0">
              <a:solidFill>
                <a:srgbClr val="564B3C"/>
              </a:solidFill>
            </a:endParaRPr>
          </a:p>
          <a:p>
            <a:r>
              <a:rPr lang="en-US" sz="2400" dirty="0">
                <a:solidFill>
                  <a:srgbClr val="564B3C"/>
                </a:solidFill>
              </a:rPr>
              <a:t>The same interviewer should put the same basic questions to all candidates. This ensures fairness in the interview process, but should not rule out asking </a:t>
            </a:r>
            <a:r>
              <a:rPr lang="en-US" sz="2400" i="1" dirty="0">
                <a:solidFill>
                  <a:srgbClr val="564B3C"/>
                </a:solidFill>
              </a:rPr>
              <a:t>supplementary (extra)</a:t>
            </a:r>
            <a:r>
              <a:rPr lang="en-US" sz="2400" dirty="0">
                <a:solidFill>
                  <a:srgbClr val="564B3C"/>
                </a:solidFill>
              </a:rPr>
              <a:t> questions to </a:t>
            </a:r>
            <a:r>
              <a:rPr lang="en-US" sz="2400" i="1" dirty="0">
                <a:solidFill>
                  <a:srgbClr val="564B3C"/>
                </a:solidFill>
              </a:rPr>
              <a:t>probe (ask more questions)</a:t>
            </a:r>
            <a:r>
              <a:rPr lang="en-US" sz="2400" dirty="0">
                <a:solidFill>
                  <a:srgbClr val="564B3C"/>
                </a:solidFill>
              </a:rPr>
              <a:t> for information. Make sure you ask each candidate to supply specific examples / evidence of their experience and abilities to show how they are suited to the role.</a:t>
            </a:r>
          </a:p>
          <a:p>
            <a:r>
              <a:rPr lang="en-US" sz="2400" dirty="0">
                <a:solidFill>
                  <a:srgbClr val="564B3C"/>
                </a:solidFill>
              </a:rPr>
              <a:t>More about questions later…</a:t>
            </a:r>
          </a:p>
          <a:p>
            <a:endParaRPr lang="en-US" sz="2400" dirty="0"/>
          </a:p>
        </p:txBody>
      </p:sp>
      <p:pic>
        <p:nvPicPr>
          <p:cNvPr id="4" name="Picture 3"/>
          <p:cNvPicPr>
            <a:picLocks noChangeAspect="1"/>
          </p:cNvPicPr>
          <p:nvPr/>
        </p:nvPicPr>
        <p:blipFill>
          <a:blip r:embed="rId2"/>
          <a:stretch>
            <a:fillRect/>
          </a:stretch>
        </p:blipFill>
        <p:spPr>
          <a:xfrm>
            <a:off x="5293537" y="4207068"/>
            <a:ext cx="3492500" cy="2324100"/>
          </a:xfrm>
          <a:prstGeom prst="rect">
            <a:avLst/>
          </a:prstGeom>
        </p:spPr>
      </p:pic>
    </p:spTree>
    <p:extLst>
      <p:ext uri="{BB962C8B-B14F-4D97-AF65-F5344CB8AC3E}">
        <p14:creationId xmlns:p14="http://schemas.microsoft.com/office/powerpoint/2010/main" val="19905893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lgn="just">
              <a:buNone/>
            </a:pPr>
            <a:r>
              <a:rPr lang="en-US" sz="2400" b="1" u="sng" dirty="0">
                <a:solidFill>
                  <a:srgbClr val="564B3C"/>
                </a:solidFill>
              </a:rPr>
              <a:t>Record Relevant Information</a:t>
            </a:r>
            <a:endParaRPr lang="en-US" sz="2400" dirty="0">
              <a:solidFill>
                <a:srgbClr val="564B3C"/>
              </a:solidFill>
            </a:endParaRPr>
          </a:p>
          <a:p>
            <a:r>
              <a:rPr lang="en-US" sz="2400" dirty="0">
                <a:solidFill>
                  <a:srgbClr val="564B3C"/>
                </a:solidFill>
              </a:rPr>
              <a:t>Make a note of key information and explain to the candidates what you are doing and why. </a:t>
            </a:r>
            <a:r>
              <a:rPr lang="en-US" sz="2400" i="1" dirty="0">
                <a:solidFill>
                  <a:srgbClr val="564B3C"/>
                </a:solidFill>
              </a:rPr>
              <a:t>Do not rely on memory (</a:t>
            </a:r>
            <a:r>
              <a:rPr lang="zh-CN" altLang="en-US" sz="2400" i="1" dirty="0">
                <a:latin typeface="华文楷体"/>
                <a:ea typeface="华文楷体"/>
                <a:cs typeface="华文楷体"/>
              </a:rPr>
              <a:t>不要依赖于内存</a:t>
            </a:r>
            <a:r>
              <a:rPr lang="en-US" sz="2400" i="1" dirty="0">
                <a:solidFill>
                  <a:srgbClr val="564B3C"/>
                </a:solidFill>
              </a:rPr>
              <a:t>)</a:t>
            </a:r>
            <a:r>
              <a:rPr lang="en-US" sz="2400" dirty="0">
                <a:solidFill>
                  <a:srgbClr val="564B3C"/>
                </a:solidFill>
              </a:rPr>
              <a:t>. You don’t need to make </a:t>
            </a:r>
            <a:r>
              <a:rPr lang="en-US" sz="2400" i="1" dirty="0">
                <a:solidFill>
                  <a:srgbClr val="564B3C"/>
                </a:solidFill>
              </a:rPr>
              <a:t>copious (large amount)</a:t>
            </a:r>
            <a:r>
              <a:rPr lang="en-US" sz="2400" dirty="0">
                <a:solidFill>
                  <a:srgbClr val="564B3C"/>
                </a:solidFill>
              </a:rPr>
              <a:t> notes, but do record all essential information - in particular, evidence which </a:t>
            </a:r>
            <a:r>
              <a:rPr lang="en-US" sz="2400" i="1" dirty="0">
                <a:solidFill>
                  <a:srgbClr val="564B3C"/>
                </a:solidFill>
              </a:rPr>
              <a:t>highlights (</a:t>
            </a:r>
            <a:r>
              <a:rPr lang="zh-CN" altLang="en-US" sz="2400" i="1" dirty="0">
                <a:latin typeface="华文楷体"/>
                <a:ea typeface="华文楷体"/>
                <a:cs typeface="华文楷体"/>
              </a:rPr>
              <a:t>突出</a:t>
            </a:r>
            <a:r>
              <a:rPr lang="en-US" sz="2400" i="1" dirty="0">
                <a:solidFill>
                  <a:srgbClr val="564B3C"/>
                </a:solidFill>
              </a:rPr>
              <a:t>)</a:t>
            </a:r>
            <a:r>
              <a:rPr lang="en-US" sz="2400" dirty="0">
                <a:solidFill>
                  <a:srgbClr val="564B3C"/>
                </a:solidFill>
              </a:rPr>
              <a:t> the ways in which they meet the essential criteria. </a:t>
            </a:r>
          </a:p>
          <a:p>
            <a:endParaRPr lang="en-US" sz="2400" dirty="0"/>
          </a:p>
        </p:txBody>
      </p:sp>
      <p:pic>
        <p:nvPicPr>
          <p:cNvPr id="4" name="Picture 3"/>
          <p:cNvPicPr>
            <a:picLocks noChangeAspect="1"/>
          </p:cNvPicPr>
          <p:nvPr/>
        </p:nvPicPr>
        <p:blipFill>
          <a:blip r:embed="rId2"/>
          <a:stretch>
            <a:fillRect/>
          </a:stretch>
        </p:blipFill>
        <p:spPr>
          <a:xfrm>
            <a:off x="4140057" y="3866478"/>
            <a:ext cx="4693873" cy="2640304"/>
          </a:xfrm>
          <a:prstGeom prst="rect">
            <a:avLst/>
          </a:prstGeom>
        </p:spPr>
      </p:pic>
    </p:spTree>
    <p:extLst>
      <p:ext uri="{BB962C8B-B14F-4D97-AF65-F5344CB8AC3E}">
        <p14:creationId xmlns:p14="http://schemas.microsoft.com/office/powerpoint/2010/main" val="9071642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b="1" u="sng" dirty="0">
                <a:solidFill>
                  <a:srgbClr val="564B3C"/>
                </a:solidFill>
              </a:rPr>
              <a:t>Records are useful for several reasons:</a:t>
            </a:r>
            <a:endParaRPr lang="en-US" sz="2400" dirty="0">
              <a:solidFill>
                <a:srgbClr val="564B3C"/>
              </a:solidFill>
            </a:endParaRPr>
          </a:p>
          <a:p>
            <a:r>
              <a:rPr lang="en-US" sz="2400" dirty="0">
                <a:solidFill>
                  <a:srgbClr val="564B3C"/>
                </a:solidFill>
              </a:rPr>
              <a:t>To </a:t>
            </a:r>
            <a:r>
              <a:rPr lang="en-US" sz="2400" i="1" dirty="0">
                <a:solidFill>
                  <a:srgbClr val="564B3C"/>
                </a:solidFill>
              </a:rPr>
              <a:t>jog (remind)</a:t>
            </a:r>
            <a:r>
              <a:rPr lang="en-US" sz="2400" dirty="0">
                <a:solidFill>
                  <a:srgbClr val="564B3C"/>
                </a:solidFill>
              </a:rPr>
              <a:t> your memory when you compare candidates before reaching your final decision.</a:t>
            </a:r>
          </a:p>
          <a:p>
            <a:r>
              <a:rPr lang="en-US" sz="2400" dirty="0">
                <a:solidFill>
                  <a:srgbClr val="564B3C"/>
                </a:solidFill>
              </a:rPr>
              <a:t>To help interviewers </a:t>
            </a:r>
            <a:r>
              <a:rPr lang="en-US" sz="2400" i="1" dirty="0">
                <a:solidFill>
                  <a:srgbClr val="564B3C"/>
                </a:solidFill>
              </a:rPr>
              <a:t>recall (remind)</a:t>
            </a:r>
            <a:r>
              <a:rPr lang="en-US" sz="2400" dirty="0">
                <a:solidFill>
                  <a:srgbClr val="564B3C"/>
                </a:solidFill>
              </a:rPr>
              <a:t> information when giving feedback to unsuccessful candidates.</a:t>
            </a:r>
          </a:p>
          <a:p>
            <a:r>
              <a:rPr lang="en-US" sz="2400" dirty="0">
                <a:solidFill>
                  <a:srgbClr val="564B3C"/>
                </a:solidFill>
              </a:rPr>
              <a:t>To have a record of proceedings for protection if a candidate accuses you of </a:t>
            </a:r>
            <a:r>
              <a:rPr lang="en-US" sz="2400" i="1" dirty="0">
                <a:solidFill>
                  <a:srgbClr val="564B3C"/>
                </a:solidFill>
              </a:rPr>
              <a:t>discrimination (</a:t>
            </a:r>
            <a:r>
              <a:rPr lang="zh-CN" altLang="en-US" sz="2400" i="1" dirty="0">
                <a:latin typeface="华文楷体"/>
                <a:ea typeface="华文楷体"/>
                <a:cs typeface="华文楷体"/>
              </a:rPr>
              <a:t>区别</a:t>
            </a:r>
            <a:r>
              <a:rPr lang="en-US" sz="2400" i="1" dirty="0">
                <a:solidFill>
                  <a:srgbClr val="564B3C"/>
                </a:solidFill>
              </a:rPr>
              <a:t>)</a:t>
            </a:r>
            <a:r>
              <a:rPr lang="en-US" sz="2400" dirty="0">
                <a:solidFill>
                  <a:srgbClr val="564B3C"/>
                </a:solidFill>
              </a:rPr>
              <a:t>.</a:t>
            </a:r>
          </a:p>
          <a:p>
            <a:endParaRPr lang="en-US" sz="2400" dirty="0"/>
          </a:p>
        </p:txBody>
      </p:sp>
      <p:pic>
        <p:nvPicPr>
          <p:cNvPr id="4" name="Picture 3"/>
          <p:cNvPicPr>
            <a:picLocks noChangeAspect="1"/>
          </p:cNvPicPr>
          <p:nvPr/>
        </p:nvPicPr>
        <p:blipFill>
          <a:blip r:embed="rId2"/>
          <a:stretch>
            <a:fillRect/>
          </a:stretch>
        </p:blipFill>
        <p:spPr>
          <a:xfrm>
            <a:off x="6135861" y="3904109"/>
            <a:ext cx="2653656" cy="2737708"/>
          </a:xfrm>
          <a:prstGeom prst="rect">
            <a:avLst/>
          </a:prstGeom>
        </p:spPr>
      </p:pic>
    </p:spTree>
    <p:extLst>
      <p:ext uri="{BB962C8B-B14F-4D97-AF65-F5344CB8AC3E}">
        <p14:creationId xmlns:p14="http://schemas.microsoft.com/office/powerpoint/2010/main" val="3542873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Recording information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0636754"/>
              </p:ext>
            </p:extLst>
          </p:nvPr>
        </p:nvGraphicFramePr>
        <p:xfrm>
          <a:off x="498475" y="1981200"/>
          <a:ext cx="7556499" cy="4719320"/>
        </p:xfrm>
        <a:graphic>
          <a:graphicData uri="http://schemas.openxmlformats.org/drawingml/2006/table">
            <a:tbl>
              <a:tblPr firstRow="1" bandRow="1">
                <a:tableStyleId>{5C22544A-7EE6-4342-B048-85BDC9FD1C3A}</a:tableStyleId>
              </a:tblPr>
              <a:tblGrid>
                <a:gridCol w="2518833">
                  <a:extLst>
                    <a:ext uri="{9D8B030D-6E8A-4147-A177-3AD203B41FA5}">
                      <a16:colId xmlns:a16="http://schemas.microsoft.com/office/drawing/2014/main" val="20000"/>
                    </a:ext>
                  </a:extLst>
                </a:gridCol>
                <a:gridCol w="2518833">
                  <a:extLst>
                    <a:ext uri="{9D8B030D-6E8A-4147-A177-3AD203B41FA5}">
                      <a16:colId xmlns:a16="http://schemas.microsoft.com/office/drawing/2014/main" val="20001"/>
                    </a:ext>
                  </a:extLst>
                </a:gridCol>
                <a:gridCol w="2518833">
                  <a:extLst>
                    <a:ext uri="{9D8B030D-6E8A-4147-A177-3AD203B41FA5}">
                      <a16:colId xmlns:a16="http://schemas.microsoft.com/office/drawing/2014/main" val="20002"/>
                    </a:ext>
                  </a:extLst>
                </a:gridCol>
              </a:tblGrid>
              <a:tr h="370840">
                <a:tc>
                  <a:txBody>
                    <a:bodyPr/>
                    <a:lstStyle/>
                    <a:p>
                      <a:pPr algn="ctr"/>
                      <a:endParaRPr lang="en-US" dirty="0"/>
                    </a:p>
                  </a:txBody>
                  <a:tcPr marL="83961" marR="83961"/>
                </a:tc>
                <a:tc>
                  <a:txBody>
                    <a:bodyPr/>
                    <a:lstStyle/>
                    <a:p>
                      <a:pPr algn="ctr"/>
                      <a:r>
                        <a:rPr lang="en-US" dirty="0"/>
                        <a:t>CANDIDATE</a:t>
                      </a:r>
                    </a:p>
                  </a:txBody>
                  <a:tcPr marL="83961" marR="83961"/>
                </a:tc>
                <a:tc>
                  <a:txBody>
                    <a:bodyPr/>
                    <a:lstStyle/>
                    <a:p>
                      <a:pPr algn="ctr"/>
                      <a:endParaRPr lang="en-US" dirty="0"/>
                    </a:p>
                  </a:txBody>
                  <a:tcPr marL="83961" marR="83961"/>
                </a:tc>
                <a:extLst>
                  <a:ext uri="{0D108BD9-81ED-4DB2-BD59-A6C34878D82A}">
                    <a16:rowId xmlns:a16="http://schemas.microsoft.com/office/drawing/2014/main" val="10000"/>
                  </a:ext>
                </a:extLst>
              </a:tr>
              <a:tr h="370840">
                <a:tc>
                  <a:txBody>
                    <a:bodyPr/>
                    <a:lstStyle/>
                    <a:p>
                      <a:pPr algn="ctr"/>
                      <a:r>
                        <a:rPr lang="en-US" dirty="0">
                          <a:solidFill>
                            <a:srgbClr val="564B3C"/>
                          </a:solidFill>
                        </a:rPr>
                        <a:t>Criteria and Weighting</a:t>
                      </a:r>
                    </a:p>
                  </a:txBody>
                  <a:tcPr marL="83961" marR="83961"/>
                </a:tc>
                <a:tc>
                  <a:txBody>
                    <a:bodyPr/>
                    <a:lstStyle/>
                    <a:p>
                      <a:pPr algn="ctr"/>
                      <a:r>
                        <a:rPr lang="en-US" dirty="0">
                          <a:solidFill>
                            <a:srgbClr val="564B3C"/>
                          </a:solidFill>
                        </a:rPr>
                        <a:t>Grade/Assessment</a:t>
                      </a:r>
                    </a:p>
                  </a:txBody>
                  <a:tcPr marL="83961" marR="83961"/>
                </a:tc>
                <a:tc>
                  <a:txBody>
                    <a:bodyPr/>
                    <a:lstStyle/>
                    <a:p>
                      <a:pPr algn="ctr"/>
                      <a:r>
                        <a:rPr lang="en-US" dirty="0">
                          <a:solidFill>
                            <a:srgbClr val="564B3C"/>
                          </a:solidFill>
                        </a:rPr>
                        <a:t>Evidence/Comments</a:t>
                      </a:r>
                    </a:p>
                  </a:txBody>
                  <a:tcPr marL="83961" marR="83961"/>
                </a:tc>
                <a:extLst>
                  <a:ext uri="{0D108BD9-81ED-4DB2-BD59-A6C34878D82A}">
                    <a16:rowId xmlns:a16="http://schemas.microsoft.com/office/drawing/2014/main" val="10001"/>
                  </a:ext>
                </a:extLst>
              </a:tr>
              <a:tr h="370840">
                <a:tc>
                  <a:txBody>
                    <a:bodyPr/>
                    <a:lstStyle/>
                    <a:p>
                      <a:pPr algn="ctr"/>
                      <a:endParaRPr lang="en-US" dirty="0"/>
                    </a:p>
                  </a:txBody>
                  <a:tcPr marL="83961" marR="83961"/>
                </a:tc>
                <a:tc>
                  <a:txBody>
                    <a:bodyPr/>
                    <a:lstStyle/>
                    <a:p>
                      <a:pPr algn="ctr"/>
                      <a:endParaRPr lang="en-US" dirty="0"/>
                    </a:p>
                  </a:txBody>
                  <a:tcPr marL="83961" marR="83961"/>
                </a:tc>
                <a:tc>
                  <a:txBody>
                    <a:bodyPr/>
                    <a:lstStyle/>
                    <a:p>
                      <a:pPr algn="ctr"/>
                      <a:endParaRPr lang="en-US" dirty="0"/>
                    </a:p>
                  </a:txBody>
                  <a:tcPr marL="83961" marR="83961"/>
                </a:tc>
                <a:extLst>
                  <a:ext uri="{0D108BD9-81ED-4DB2-BD59-A6C34878D82A}">
                    <a16:rowId xmlns:a16="http://schemas.microsoft.com/office/drawing/2014/main" val="10002"/>
                  </a:ext>
                </a:extLst>
              </a:tr>
              <a:tr h="370840">
                <a:tc>
                  <a:txBody>
                    <a:bodyPr/>
                    <a:lstStyle/>
                    <a:p>
                      <a:pPr algn="ctr"/>
                      <a:endParaRPr lang="en-US" dirty="0"/>
                    </a:p>
                  </a:txBody>
                  <a:tcPr marL="83961" marR="83961"/>
                </a:tc>
                <a:tc>
                  <a:txBody>
                    <a:bodyPr/>
                    <a:lstStyle/>
                    <a:p>
                      <a:pPr algn="ctr"/>
                      <a:endParaRPr lang="en-US" dirty="0"/>
                    </a:p>
                  </a:txBody>
                  <a:tcPr marL="83961" marR="83961"/>
                </a:tc>
                <a:tc>
                  <a:txBody>
                    <a:bodyPr/>
                    <a:lstStyle/>
                    <a:p>
                      <a:pPr algn="ctr"/>
                      <a:endParaRPr lang="en-US" dirty="0"/>
                    </a:p>
                  </a:txBody>
                  <a:tcPr marL="83961" marR="83961"/>
                </a:tc>
                <a:extLst>
                  <a:ext uri="{0D108BD9-81ED-4DB2-BD59-A6C34878D82A}">
                    <a16:rowId xmlns:a16="http://schemas.microsoft.com/office/drawing/2014/main" val="10003"/>
                  </a:ext>
                </a:extLst>
              </a:tr>
              <a:tr h="370840">
                <a:tc>
                  <a:txBody>
                    <a:bodyPr/>
                    <a:lstStyle/>
                    <a:p>
                      <a:pPr algn="ctr"/>
                      <a:endParaRPr lang="en-US" dirty="0"/>
                    </a:p>
                  </a:txBody>
                  <a:tcPr marL="83961" marR="83961"/>
                </a:tc>
                <a:tc>
                  <a:txBody>
                    <a:bodyPr/>
                    <a:lstStyle/>
                    <a:p>
                      <a:pPr algn="ctr"/>
                      <a:endParaRPr lang="en-US" dirty="0"/>
                    </a:p>
                  </a:txBody>
                  <a:tcPr marL="83961" marR="83961"/>
                </a:tc>
                <a:tc>
                  <a:txBody>
                    <a:bodyPr/>
                    <a:lstStyle/>
                    <a:p>
                      <a:pPr algn="ctr"/>
                      <a:endParaRPr lang="en-US" dirty="0"/>
                    </a:p>
                  </a:txBody>
                  <a:tcPr marL="83961" marR="83961"/>
                </a:tc>
                <a:extLst>
                  <a:ext uri="{0D108BD9-81ED-4DB2-BD59-A6C34878D82A}">
                    <a16:rowId xmlns:a16="http://schemas.microsoft.com/office/drawing/2014/main" val="10004"/>
                  </a:ext>
                </a:extLst>
              </a:tr>
              <a:tr h="370840">
                <a:tc>
                  <a:txBody>
                    <a:bodyPr/>
                    <a:lstStyle/>
                    <a:p>
                      <a:pPr algn="ctr"/>
                      <a:endParaRPr lang="en-US" dirty="0"/>
                    </a:p>
                  </a:txBody>
                  <a:tcPr marL="83961" marR="83961"/>
                </a:tc>
                <a:tc>
                  <a:txBody>
                    <a:bodyPr/>
                    <a:lstStyle/>
                    <a:p>
                      <a:pPr algn="ctr"/>
                      <a:endParaRPr lang="en-US" dirty="0"/>
                    </a:p>
                  </a:txBody>
                  <a:tcPr marL="83961" marR="83961"/>
                </a:tc>
                <a:tc>
                  <a:txBody>
                    <a:bodyPr/>
                    <a:lstStyle/>
                    <a:p>
                      <a:pPr algn="ctr"/>
                      <a:endParaRPr lang="en-US" dirty="0"/>
                    </a:p>
                  </a:txBody>
                  <a:tcPr marL="83961" marR="83961"/>
                </a:tc>
                <a:extLst>
                  <a:ext uri="{0D108BD9-81ED-4DB2-BD59-A6C34878D82A}">
                    <a16:rowId xmlns:a16="http://schemas.microsoft.com/office/drawing/2014/main" val="10005"/>
                  </a:ext>
                </a:extLst>
              </a:tr>
              <a:tr h="370840">
                <a:tc>
                  <a:txBody>
                    <a:bodyPr/>
                    <a:lstStyle/>
                    <a:p>
                      <a:pPr algn="ctr"/>
                      <a:endParaRPr lang="en-US" dirty="0"/>
                    </a:p>
                  </a:txBody>
                  <a:tcPr marL="83961" marR="83961"/>
                </a:tc>
                <a:tc>
                  <a:txBody>
                    <a:bodyPr/>
                    <a:lstStyle/>
                    <a:p>
                      <a:pPr algn="ctr"/>
                      <a:endParaRPr lang="en-US" dirty="0"/>
                    </a:p>
                  </a:txBody>
                  <a:tcPr marL="83961" marR="83961"/>
                </a:tc>
                <a:tc>
                  <a:txBody>
                    <a:bodyPr/>
                    <a:lstStyle/>
                    <a:p>
                      <a:pPr algn="ctr"/>
                      <a:endParaRPr lang="en-US" dirty="0"/>
                    </a:p>
                  </a:txBody>
                  <a:tcPr marL="83961" marR="83961"/>
                </a:tc>
                <a:extLst>
                  <a:ext uri="{0D108BD9-81ED-4DB2-BD59-A6C34878D82A}">
                    <a16:rowId xmlns:a16="http://schemas.microsoft.com/office/drawing/2014/main" val="10006"/>
                  </a:ext>
                </a:extLst>
              </a:tr>
              <a:tr h="370840">
                <a:tc>
                  <a:txBody>
                    <a:bodyPr/>
                    <a:lstStyle/>
                    <a:p>
                      <a:pPr algn="ctr"/>
                      <a:endParaRPr lang="en-US" dirty="0"/>
                    </a:p>
                  </a:txBody>
                  <a:tcPr marL="83961" marR="83961"/>
                </a:tc>
                <a:tc>
                  <a:txBody>
                    <a:bodyPr/>
                    <a:lstStyle/>
                    <a:p>
                      <a:pPr algn="ctr"/>
                      <a:endParaRPr lang="en-US" dirty="0"/>
                    </a:p>
                  </a:txBody>
                  <a:tcPr marL="83961" marR="83961"/>
                </a:tc>
                <a:tc>
                  <a:txBody>
                    <a:bodyPr/>
                    <a:lstStyle/>
                    <a:p>
                      <a:pPr algn="ctr"/>
                      <a:endParaRPr lang="en-US" dirty="0"/>
                    </a:p>
                  </a:txBody>
                  <a:tcPr marL="83961" marR="83961"/>
                </a:tc>
                <a:extLst>
                  <a:ext uri="{0D108BD9-81ED-4DB2-BD59-A6C34878D82A}">
                    <a16:rowId xmlns:a16="http://schemas.microsoft.com/office/drawing/2014/main" val="10007"/>
                  </a:ext>
                </a:extLst>
              </a:tr>
              <a:tr h="370840">
                <a:tc>
                  <a:txBody>
                    <a:bodyPr/>
                    <a:lstStyle/>
                    <a:p>
                      <a:pPr algn="ctr"/>
                      <a:endParaRPr lang="en-US" dirty="0"/>
                    </a:p>
                  </a:txBody>
                  <a:tcPr marL="83961" marR="83961"/>
                </a:tc>
                <a:tc>
                  <a:txBody>
                    <a:bodyPr/>
                    <a:lstStyle/>
                    <a:p>
                      <a:pPr algn="ctr"/>
                      <a:endParaRPr lang="en-US" dirty="0"/>
                    </a:p>
                  </a:txBody>
                  <a:tcPr marL="83961" marR="83961"/>
                </a:tc>
                <a:tc>
                  <a:txBody>
                    <a:bodyPr/>
                    <a:lstStyle/>
                    <a:p>
                      <a:pPr algn="ctr"/>
                      <a:endParaRPr lang="en-US" dirty="0"/>
                    </a:p>
                  </a:txBody>
                  <a:tcPr marL="83961" marR="83961"/>
                </a:tc>
                <a:extLst>
                  <a:ext uri="{0D108BD9-81ED-4DB2-BD59-A6C34878D82A}">
                    <a16:rowId xmlns:a16="http://schemas.microsoft.com/office/drawing/2014/main" val="10008"/>
                  </a:ext>
                </a:extLst>
              </a:tr>
              <a:tr h="370840">
                <a:tc>
                  <a:txBody>
                    <a:bodyPr/>
                    <a:lstStyle/>
                    <a:p>
                      <a:pPr algn="ctr"/>
                      <a:endParaRPr lang="en-US" dirty="0"/>
                    </a:p>
                  </a:txBody>
                  <a:tcPr marL="83961" marR="83961"/>
                </a:tc>
                <a:tc>
                  <a:txBody>
                    <a:bodyPr/>
                    <a:lstStyle/>
                    <a:p>
                      <a:pPr algn="ctr"/>
                      <a:endParaRPr lang="en-US" dirty="0"/>
                    </a:p>
                  </a:txBody>
                  <a:tcPr marL="83961" marR="83961"/>
                </a:tc>
                <a:tc>
                  <a:txBody>
                    <a:bodyPr/>
                    <a:lstStyle/>
                    <a:p>
                      <a:pPr algn="ctr"/>
                      <a:endParaRPr lang="en-US" dirty="0"/>
                    </a:p>
                  </a:txBody>
                  <a:tcPr marL="83961" marR="83961"/>
                </a:tc>
                <a:extLst>
                  <a:ext uri="{0D108BD9-81ED-4DB2-BD59-A6C34878D82A}">
                    <a16:rowId xmlns:a16="http://schemas.microsoft.com/office/drawing/2014/main" val="10009"/>
                  </a:ext>
                </a:extLst>
              </a:tr>
              <a:tr h="370840">
                <a:tc>
                  <a:txBody>
                    <a:bodyPr/>
                    <a:lstStyle/>
                    <a:p>
                      <a:pPr algn="ctr"/>
                      <a:endParaRPr lang="en-US" dirty="0"/>
                    </a:p>
                  </a:txBody>
                  <a:tcPr marL="83961" marR="83961"/>
                </a:tc>
                <a:tc>
                  <a:txBody>
                    <a:bodyPr/>
                    <a:lstStyle/>
                    <a:p>
                      <a:pPr algn="ctr"/>
                      <a:endParaRPr lang="en-US" dirty="0"/>
                    </a:p>
                  </a:txBody>
                  <a:tcPr marL="83961" marR="83961"/>
                </a:tc>
                <a:tc>
                  <a:txBody>
                    <a:bodyPr/>
                    <a:lstStyle/>
                    <a:p>
                      <a:pPr algn="ctr"/>
                      <a:endParaRPr lang="en-US" dirty="0"/>
                    </a:p>
                  </a:txBody>
                  <a:tcPr marL="83961" marR="83961"/>
                </a:tc>
                <a:extLst>
                  <a:ext uri="{0D108BD9-81ED-4DB2-BD59-A6C34878D82A}">
                    <a16:rowId xmlns:a16="http://schemas.microsoft.com/office/drawing/2014/main" val="10010"/>
                  </a:ext>
                </a:extLst>
              </a:tr>
              <a:tr h="370840">
                <a:tc>
                  <a:txBody>
                    <a:bodyPr/>
                    <a:lstStyle/>
                    <a:p>
                      <a:pPr algn="ctr"/>
                      <a:endParaRPr lang="en-US" dirty="0"/>
                    </a:p>
                  </a:txBody>
                  <a:tcPr marL="83961" marR="83961"/>
                </a:tc>
                <a:tc>
                  <a:txBody>
                    <a:bodyPr/>
                    <a:lstStyle/>
                    <a:p>
                      <a:pPr algn="ctr"/>
                      <a:endParaRPr lang="en-US" dirty="0"/>
                    </a:p>
                  </a:txBody>
                  <a:tcPr marL="83961" marR="83961"/>
                </a:tc>
                <a:tc>
                  <a:txBody>
                    <a:bodyPr/>
                    <a:lstStyle/>
                    <a:p>
                      <a:pPr algn="ctr"/>
                      <a:endParaRPr lang="en-US" dirty="0"/>
                    </a:p>
                  </a:txBody>
                  <a:tcPr marL="83961" marR="83961"/>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2166863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lgn="just">
              <a:buNone/>
            </a:pPr>
            <a:r>
              <a:rPr lang="en-US" sz="2400" b="1" u="sng" dirty="0">
                <a:solidFill>
                  <a:srgbClr val="564B3C"/>
                </a:solidFill>
              </a:rPr>
              <a:t>Answer Candidate’s Questions</a:t>
            </a:r>
            <a:endParaRPr lang="en-US" sz="2400" b="1" dirty="0">
              <a:solidFill>
                <a:srgbClr val="564B3C"/>
              </a:solidFill>
            </a:endParaRPr>
          </a:p>
          <a:p>
            <a:r>
              <a:rPr lang="en-US" sz="2400" dirty="0">
                <a:solidFill>
                  <a:srgbClr val="564B3C"/>
                </a:solidFill>
              </a:rPr>
              <a:t>Candidates often leave the interview feeling they have been </a:t>
            </a:r>
            <a:r>
              <a:rPr lang="en-US" sz="2400" i="1" dirty="0">
                <a:solidFill>
                  <a:srgbClr val="564B3C"/>
                </a:solidFill>
              </a:rPr>
              <a:t>pumped (grilled)</a:t>
            </a:r>
            <a:r>
              <a:rPr lang="en-US" sz="2400" dirty="0">
                <a:solidFill>
                  <a:srgbClr val="564B3C"/>
                </a:solidFill>
              </a:rPr>
              <a:t> for information and received nothing in return. In other words, they have had no opportunity to find out what they need to know about the job and the </a:t>
            </a:r>
            <a:r>
              <a:rPr lang="en-US" sz="2400" dirty="0" err="1">
                <a:solidFill>
                  <a:srgbClr val="564B3C"/>
                </a:solidFill>
              </a:rPr>
              <a:t>organisation</a:t>
            </a:r>
            <a:r>
              <a:rPr lang="en-US" sz="2400" dirty="0">
                <a:solidFill>
                  <a:srgbClr val="564B3C"/>
                </a:solidFill>
              </a:rPr>
              <a:t>. Take time to answer questions fully and beware of giving an </a:t>
            </a:r>
            <a:r>
              <a:rPr lang="en-US" sz="2400" i="1" dirty="0">
                <a:solidFill>
                  <a:srgbClr val="564B3C"/>
                </a:solidFill>
              </a:rPr>
              <a:t>unrealistic (</a:t>
            </a:r>
            <a:r>
              <a:rPr lang="zh-CN" altLang="en-US" sz="2400" i="1" dirty="0">
                <a:latin typeface="华文楷体"/>
                <a:ea typeface="华文楷体"/>
                <a:cs typeface="华文楷体"/>
              </a:rPr>
              <a:t>不切实际</a:t>
            </a:r>
            <a:r>
              <a:rPr lang="en-US" sz="2400" i="1" dirty="0">
                <a:solidFill>
                  <a:srgbClr val="564B3C"/>
                </a:solidFill>
              </a:rPr>
              <a:t>)</a:t>
            </a:r>
            <a:r>
              <a:rPr lang="en-US" sz="2400" dirty="0">
                <a:solidFill>
                  <a:srgbClr val="564B3C"/>
                </a:solidFill>
              </a:rPr>
              <a:t> assessment of the job and the business. If you do this and the reality is very different, the new appointee may not stay with you long.</a:t>
            </a:r>
          </a:p>
          <a:p>
            <a:endParaRPr lang="en-US" sz="2400" dirty="0"/>
          </a:p>
        </p:txBody>
      </p:sp>
    </p:spTree>
    <p:extLst>
      <p:ext uri="{BB962C8B-B14F-4D97-AF65-F5344CB8AC3E}">
        <p14:creationId xmlns:p14="http://schemas.microsoft.com/office/powerpoint/2010/main" val="4277573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solidFill>
                  <a:srgbClr val="564B3C"/>
                </a:solidFill>
              </a:rPr>
              <a:t>Close the Interview</a:t>
            </a:r>
            <a:endParaRPr lang="en-US" sz="2400" dirty="0">
              <a:solidFill>
                <a:srgbClr val="564B3C"/>
              </a:solidFill>
            </a:endParaRPr>
          </a:p>
          <a:p>
            <a:pPr marL="0" indent="0">
              <a:buNone/>
            </a:pPr>
            <a:r>
              <a:rPr lang="en-US" sz="2400" dirty="0">
                <a:solidFill>
                  <a:srgbClr val="564B3C"/>
                </a:solidFill>
              </a:rPr>
              <a:t>Cover these issues as the interview is brought to a close:</a:t>
            </a:r>
          </a:p>
          <a:p>
            <a:r>
              <a:rPr lang="en-US" sz="2400" dirty="0">
                <a:solidFill>
                  <a:srgbClr val="564B3C"/>
                </a:solidFill>
              </a:rPr>
              <a:t>Ask whether the candidate has anything more to tell you about his application or any questions about the job/employer.</a:t>
            </a:r>
          </a:p>
          <a:p>
            <a:r>
              <a:rPr lang="en-US" sz="2400" dirty="0">
                <a:solidFill>
                  <a:srgbClr val="564B3C"/>
                </a:solidFill>
              </a:rPr>
              <a:t>Explain the next step in the process, including whether there will be further interviews, when you will make your decision, and how the candidate will be informed of your decision.</a:t>
            </a:r>
          </a:p>
          <a:p>
            <a:r>
              <a:rPr lang="en-US" sz="2400" dirty="0">
                <a:solidFill>
                  <a:srgbClr val="564B3C"/>
                </a:solidFill>
              </a:rPr>
              <a:t>Thank the candidate for interviewing for the position.</a:t>
            </a:r>
            <a:endParaRPr lang="en-US" sz="2400" dirty="0"/>
          </a:p>
        </p:txBody>
      </p:sp>
    </p:spTree>
    <p:extLst>
      <p:ext uri="{BB962C8B-B14F-4D97-AF65-F5344CB8AC3E}">
        <p14:creationId xmlns:p14="http://schemas.microsoft.com/office/powerpoint/2010/main" val="3662946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85807" b="260"/>
          <a:stretch/>
        </p:blipFill>
        <p:spPr>
          <a:xfrm>
            <a:off x="498475" y="335729"/>
            <a:ext cx="7556500" cy="1940650"/>
          </a:xfrm>
        </p:spPr>
      </p:pic>
    </p:spTree>
    <p:extLst>
      <p:ext uri="{BB962C8B-B14F-4D97-AF65-F5344CB8AC3E}">
        <p14:creationId xmlns:p14="http://schemas.microsoft.com/office/powerpoint/2010/main" val="39907716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solidFill>
                  <a:srgbClr val="564B3C"/>
                </a:solidFill>
              </a:rPr>
              <a:t>Complete your notes and/or rating sheets immediately; don’t rely on your memory.</a:t>
            </a:r>
          </a:p>
          <a:p>
            <a:r>
              <a:rPr lang="en-US" sz="2400" dirty="0">
                <a:solidFill>
                  <a:srgbClr val="564B3C"/>
                </a:solidFill>
              </a:rPr>
              <a:t>Decide whether the candidate meets, </a:t>
            </a:r>
            <a:r>
              <a:rPr lang="en-US" sz="2400" i="1" dirty="0">
                <a:solidFill>
                  <a:srgbClr val="564B3C"/>
                </a:solidFill>
              </a:rPr>
              <a:t>exceeds (did well, better than your expectations)</a:t>
            </a:r>
            <a:r>
              <a:rPr lang="en-US" sz="2400" dirty="0">
                <a:solidFill>
                  <a:srgbClr val="564B3C"/>
                </a:solidFill>
              </a:rPr>
              <a:t>, or does not meet the requirements.</a:t>
            </a:r>
          </a:p>
          <a:p>
            <a:r>
              <a:rPr lang="en-US" sz="2400" dirty="0">
                <a:solidFill>
                  <a:srgbClr val="564B3C"/>
                </a:solidFill>
              </a:rPr>
              <a:t>Prepare for your next interview.</a:t>
            </a:r>
            <a:endParaRPr lang="en-US" sz="2400" dirty="0"/>
          </a:p>
        </p:txBody>
      </p:sp>
      <p:pic>
        <p:nvPicPr>
          <p:cNvPr id="4" name="Picture 3"/>
          <p:cNvPicPr>
            <a:picLocks noChangeAspect="1"/>
          </p:cNvPicPr>
          <p:nvPr/>
        </p:nvPicPr>
        <p:blipFill>
          <a:blip r:embed="rId2"/>
          <a:stretch>
            <a:fillRect/>
          </a:stretch>
        </p:blipFill>
        <p:spPr>
          <a:xfrm>
            <a:off x="4160398" y="3431062"/>
            <a:ext cx="4658628" cy="3100105"/>
          </a:xfrm>
          <a:prstGeom prst="rect">
            <a:avLst/>
          </a:prstGeom>
        </p:spPr>
      </p:pic>
    </p:spTree>
    <p:extLst>
      <p:ext uri="{BB962C8B-B14F-4D97-AF65-F5344CB8AC3E}">
        <p14:creationId xmlns:p14="http://schemas.microsoft.com/office/powerpoint/2010/main" val="27334619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lgn="just">
              <a:buNone/>
            </a:pPr>
            <a:r>
              <a:rPr lang="en-US" sz="2400" b="1" u="sng" dirty="0">
                <a:solidFill>
                  <a:srgbClr val="564B3C"/>
                </a:solidFill>
              </a:rPr>
              <a:t>Reaching a Decision</a:t>
            </a:r>
            <a:endParaRPr lang="en-US" sz="2400" b="1" dirty="0">
              <a:solidFill>
                <a:srgbClr val="564B3C"/>
              </a:solidFill>
            </a:endParaRPr>
          </a:p>
          <a:p>
            <a:r>
              <a:rPr lang="en-US" sz="2400" dirty="0">
                <a:solidFill>
                  <a:srgbClr val="564B3C"/>
                </a:solidFill>
              </a:rPr>
              <a:t>After all the candidates have been interviewed, you will make a joint decision. Meet as a group and provide everyone with the opportunity to discuss their </a:t>
            </a:r>
            <a:r>
              <a:rPr lang="en-US" sz="2400" i="1" dirty="0">
                <a:solidFill>
                  <a:srgbClr val="564B3C"/>
                </a:solidFill>
              </a:rPr>
              <a:t>opinions (</a:t>
            </a:r>
            <a:r>
              <a:rPr lang="zh-CN" altLang="en-US" sz="2400" i="1" dirty="0">
                <a:latin typeface="华文楷体"/>
                <a:ea typeface="华文楷体"/>
                <a:cs typeface="华文楷体"/>
              </a:rPr>
              <a:t>意见</a:t>
            </a:r>
            <a:r>
              <a:rPr lang="en-US" sz="2400" i="1" dirty="0">
                <a:solidFill>
                  <a:srgbClr val="564B3C"/>
                </a:solidFill>
              </a:rPr>
              <a:t>)</a:t>
            </a:r>
            <a:r>
              <a:rPr lang="en-US" sz="2400" dirty="0">
                <a:solidFill>
                  <a:srgbClr val="564B3C"/>
                </a:solidFill>
              </a:rPr>
              <a:t>. This can be </a:t>
            </a:r>
            <a:r>
              <a:rPr lang="en-US" sz="2400" i="1" dirty="0">
                <a:solidFill>
                  <a:srgbClr val="564B3C"/>
                </a:solidFill>
              </a:rPr>
              <a:t>time-consuming (</a:t>
            </a:r>
            <a:r>
              <a:rPr lang="zh-CN" altLang="en-US" sz="2400" i="1" dirty="0">
                <a:latin typeface="华文楷体"/>
                <a:ea typeface="华文楷体"/>
                <a:cs typeface="华文楷体"/>
              </a:rPr>
              <a:t>耗时</a:t>
            </a:r>
            <a:r>
              <a:rPr lang="en-US" sz="2400" i="1" dirty="0">
                <a:solidFill>
                  <a:srgbClr val="564B3C"/>
                </a:solidFill>
              </a:rPr>
              <a:t>)</a:t>
            </a:r>
            <a:r>
              <a:rPr lang="en-US" sz="2400" dirty="0">
                <a:solidFill>
                  <a:srgbClr val="564B3C"/>
                </a:solidFill>
              </a:rPr>
              <a:t> but if everyone is briefed as to what you are looking for, </a:t>
            </a:r>
            <a:r>
              <a:rPr lang="en-US" sz="2400" i="1" dirty="0">
                <a:solidFill>
                  <a:srgbClr val="564B3C"/>
                </a:solidFill>
              </a:rPr>
              <a:t>consensus (</a:t>
            </a:r>
            <a:r>
              <a:rPr lang="zh-CN" altLang="en-US" sz="2400" i="1" dirty="0">
                <a:latin typeface="华文楷体"/>
                <a:ea typeface="华文楷体"/>
                <a:cs typeface="华文楷体"/>
              </a:rPr>
              <a:t>协商一致的决定</a:t>
            </a:r>
            <a:r>
              <a:rPr lang="en-US" sz="2400" i="1" dirty="0">
                <a:solidFill>
                  <a:srgbClr val="564B3C"/>
                </a:solidFill>
              </a:rPr>
              <a:t>)</a:t>
            </a:r>
            <a:r>
              <a:rPr lang="en-US" sz="2400" dirty="0">
                <a:solidFill>
                  <a:srgbClr val="564B3C"/>
                </a:solidFill>
              </a:rPr>
              <a:t> should not take too long. When a decision has been made, record your reasons for selection and non-selection.</a:t>
            </a:r>
          </a:p>
          <a:p>
            <a:endParaRPr lang="en-US" sz="2400" dirty="0"/>
          </a:p>
        </p:txBody>
      </p:sp>
    </p:spTree>
    <p:extLst>
      <p:ext uri="{BB962C8B-B14F-4D97-AF65-F5344CB8AC3E}">
        <p14:creationId xmlns:p14="http://schemas.microsoft.com/office/powerpoint/2010/main" val="2263424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313414"/>
            <a:ext cx="7556500" cy="1286786"/>
          </a:xfrm>
        </p:spPr>
        <p:txBody>
          <a:bodyPr/>
          <a:lstStyle/>
          <a:p>
            <a:r>
              <a:rPr lang="en-US" b="1" dirty="0"/>
              <a:t>Key points to remember when conducting an interview</a:t>
            </a:r>
          </a:p>
        </p:txBody>
      </p:sp>
      <p:sp>
        <p:nvSpPr>
          <p:cNvPr id="3" name="Content Placeholder 2"/>
          <p:cNvSpPr>
            <a:spLocks noGrp="1"/>
          </p:cNvSpPr>
          <p:nvPr>
            <p:ph idx="1"/>
          </p:nvPr>
        </p:nvSpPr>
        <p:spPr>
          <a:xfrm>
            <a:off x="498475" y="1995954"/>
            <a:ext cx="7556500" cy="4130209"/>
          </a:xfrm>
        </p:spPr>
        <p:txBody>
          <a:bodyPr/>
          <a:lstStyle/>
          <a:p>
            <a:r>
              <a:rPr lang="en-US" sz="2400" b="1" dirty="0"/>
              <a:t>Set the interview environment.</a:t>
            </a:r>
            <a:r>
              <a:rPr lang="en-US" sz="2400" dirty="0"/>
              <a:t> Choose a location free from interruptions and hold all calls. Arrange a casual seating arrangement that doesn’t put the candidate in the "hot seat." If it is a panel interview, arrange the panel in a U-shape or circle. </a:t>
            </a:r>
          </a:p>
          <a:p>
            <a:r>
              <a:rPr lang="en-US" sz="2400" b="1" dirty="0"/>
              <a:t>Establish </a:t>
            </a:r>
            <a:r>
              <a:rPr lang="en-US" sz="2400" b="1" i="1" dirty="0"/>
              <a:t>rapport (</a:t>
            </a:r>
            <a:r>
              <a:rPr lang="zh-CN" altLang="en-US" sz="2400" b="1" i="1" dirty="0">
                <a:latin typeface="华文楷体"/>
                <a:ea typeface="华文楷体"/>
                <a:cs typeface="华文楷体"/>
              </a:rPr>
              <a:t>关系</a:t>
            </a:r>
            <a:r>
              <a:rPr lang="en-US" sz="2400" b="1" i="1" dirty="0"/>
              <a:t>)</a:t>
            </a:r>
            <a:r>
              <a:rPr lang="en-US" sz="2400" b="1" dirty="0"/>
              <a:t>.</a:t>
            </a:r>
            <a:r>
              <a:rPr lang="en-US" sz="2400" dirty="0"/>
              <a:t> Put the candidate at ease; refer to something you noted on the application to show you have carefully studied it. </a:t>
            </a:r>
          </a:p>
        </p:txBody>
      </p:sp>
    </p:spTree>
    <p:extLst>
      <p:ext uri="{BB962C8B-B14F-4D97-AF65-F5344CB8AC3E}">
        <p14:creationId xmlns:p14="http://schemas.microsoft.com/office/powerpoint/2010/main" val="20587110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b="1" dirty="0"/>
              <a:t>Set the </a:t>
            </a:r>
            <a:r>
              <a:rPr lang="en-US" sz="2400" b="1" i="1" dirty="0"/>
              <a:t>agenda (</a:t>
            </a:r>
            <a:r>
              <a:rPr lang="zh-CN" altLang="en-US" sz="2400" i="1" dirty="0">
                <a:latin typeface="华文楷体"/>
                <a:ea typeface="华文楷体"/>
                <a:cs typeface="华文楷体"/>
              </a:rPr>
              <a:t>议程</a:t>
            </a:r>
            <a:r>
              <a:rPr lang="en-US" sz="2400" b="1" i="1" dirty="0"/>
              <a:t>)</a:t>
            </a:r>
            <a:r>
              <a:rPr lang="en-US" sz="2400" b="1" dirty="0"/>
              <a:t>.</a:t>
            </a:r>
            <a:r>
              <a:rPr lang="en-US" sz="2400" dirty="0"/>
              <a:t> Describe the interview structure; this will help you (the panel) and the candidate achieve a </a:t>
            </a:r>
            <a:r>
              <a:rPr lang="en-US" sz="2400" i="1" dirty="0"/>
              <a:t>concise (</a:t>
            </a:r>
            <a:r>
              <a:rPr lang="zh-CN" altLang="en-US" sz="2400" i="1" dirty="0">
                <a:latin typeface="华文楷体"/>
                <a:ea typeface="华文楷体"/>
                <a:cs typeface="华文楷体"/>
              </a:rPr>
              <a:t>简洁</a:t>
            </a:r>
            <a:r>
              <a:rPr lang="en-US" sz="2400" i="1" dirty="0"/>
              <a:t>)</a:t>
            </a:r>
            <a:r>
              <a:rPr lang="en-US" sz="2400" dirty="0"/>
              <a:t>, focused interview.</a:t>
            </a:r>
            <a:endParaRPr lang="en-US" sz="2400" b="1" dirty="0"/>
          </a:p>
          <a:p>
            <a:r>
              <a:rPr lang="en-US" sz="2400" b="1" dirty="0"/>
              <a:t>Take notes. </a:t>
            </a:r>
            <a:r>
              <a:rPr lang="en-US" sz="2400" dirty="0"/>
              <a:t>This will help you ask follow up questions and recall specifics about each candidate. Tell the candidate that you (and the panel) will be taking notes. Note key words/</a:t>
            </a:r>
            <a:r>
              <a:rPr lang="en-US" sz="2400" i="1" dirty="0"/>
              <a:t>phrases (</a:t>
            </a:r>
            <a:r>
              <a:rPr lang="zh-CN" altLang="en-US" sz="2400" i="1" dirty="0">
                <a:latin typeface="华文楷体"/>
                <a:ea typeface="华文楷体"/>
                <a:cs typeface="华文楷体"/>
              </a:rPr>
              <a:t>短语</a:t>
            </a:r>
            <a:r>
              <a:rPr lang="en-US" sz="2400" i="1" dirty="0"/>
              <a:t>)</a:t>
            </a:r>
            <a:r>
              <a:rPr lang="en-US" sz="2400" dirty="0"/>
              <a:t> – your notes need not be </a:t>
            </a:r>
            <a:r>
              <a:rPr lang="en-US" sz="2400" i="1" dirty="0"/>
              <a:t>verbatim (word for word </a:t>
            </a:r>
            <a:r>
              <a:rPr lang="zh-CN" altLang="en-US" sz="2400" i="1" dirty="0">
                <a:latin typeface="华文楷体"/>
                <a:ea typeface="华文楷体"/>
                <a:cs typeface="华文楷体"/>
              </a:rPr>
              <a:t>逐字</a:t>
            </a:r>
            <a:r>
              <a:rPr lang="en-US" sz="2400" i="1" dirty="0"/>
              <a:t>)</a:t>
            </a:r>
            <a:r>
              <a:rPr lang="en-US" sz="2400" dirty="0"/>
              <a:t>.</a:t>
            </a:r>
          </a:p>
        </p:txBody>
      </p:sp>
    </p:spTree>
    <p:extLst>
      <p:ext uri="{BB962C8B-B14F-4D97-AF65-F5344CB8AC3E}">
        <p14:creationId xmlns:p14="http://schemas.microsoft.com/office/powerpoint/2010/main" val="12173539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b="1" dirty="0"/>
              <a:t>Listen carefully. </a:t>
            </a:r>
            <a:r>
              <a:rPr lang="en-US" sz="2400" i="1" dirty="0"/>
              <a:t>Don’t anticipate the candidate’s answers (</a:t>
            </a:r>
            <a:r>
              <a:rPr lang="zh-CN" altLang="en-US" sz="2400" i="1" dirty="0">
                <a:latin typeface="华文楷体"/>
                <a:ea typeface="华文楷体"/>
                <a:cs typeface="华文楷体"/>
              </a:rPr>
              <a:t>不要期望考生的答案</a:t>
            </a:r>
            <a:r>
              <a:rPr lang="en-US" sz="2400" i="1" dirty="0"/>
              <a:t>)</a:t>
            </a:r>
            <a:r>
              <a:rPr lang="en-US" sz="2400" dirty="0"/>
              <a:t>. </a:t>
            </a:r>
            <a:r>
              <a:rPr lang="en-US" sz="2400" i="1" dirty="0"/>
              <a:t>Reserve judgment until the person has finished (</a:t>
            </a:r>
            <a:r>
              <a:rPr lang="zh-CN" altLang="en-US" sz="2400" i="1" dirty="0">
                <a:latin typeface="华文楷体"/>
                <a:ea typeface="华文楷体"/>
                <a:cs typeface="华文楷体"/>
              </a:rPr>
              <a:t>储备判断，直至该人已完成</a:t>
            </a:r>
            <a:r>
              <a:rPr lang="en-US" sz="2400" i="1" dirty="0"/>
              <a:t>)</a:t>
            </a:r>
            <a:r>
              <a:rPr lang="en-US" sz="2400" dirty="0"/>
              <a:t>.</a:t>
            </a:r>
          </a:p>
          <a:p>
            <a:r>
              <a:rPr lang="en-US" sz="2400" b="1" dirty="0"/>
              <a:t>Maintain control. </a:t>
            </a:r>
            <a:r>
              <a:rPr lang="en-US" sz="2400" dirty="0"/>
              <a:t>If the candidate gets off track, ask a specific question that will bring the interview back on the subject.</a:t>
            </a:r>
          </a:p>
          <a:p>
            <a:r>
              <a:rPr lang="en-US" sz="2400" b="1" dirty="0"/>
              <a:t>Allow silence and be </a:t>
            </a:r>
            <a:r>
              <a:rPr lang="en-US" sz="2400" b="1" i="1" dirty="0"/>
              <a:t>patient (</a:t>
            </a:r>
            <a:r>
              <a:rPr lang="zh-CN" altLang="en-US" sz="2400" b="1" i="1" dirty="0">
                <a:latin typeface="华文楷体"/>
                <a:ea typeface="华文楷体"/>
                <a:cs typeface="华文楷体"/>
              </a:rPr>
              <a:t>耐心等待</a:t>
            </a:r>
            <a:r>
              <a:rPr lang="en-US" sz="2400" b="1" i="1" dirty="0"/>
              <a:t>)</a:t>
            </a:r>
            <a:r>
              <a:rPr lang="en-US" sz="2400" b="1" dirty="0"/>
              <a:t>. </a:t>
            </a:r>
            <a:r>
              <a:rPr lang="en-US" sz="2400" dirty="0"/>
              <a:t>The candidate may need some time to put his thoughts together to provide answers to your questions. </a:t>
            </a:r>
          </a:p>
        </p:txBody>
      </p:sp>
    </p:spTree>
    <p:extLst>
      <p:ext uri="{BB962C8B-B14F-4D97-AF65-F5344CB8AC3E}">
        <p14:creationId xmlns:p14="http://schemas.microsoft.com/office/powerpoint/2010/main" val="7801159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Effective interview questioning</a:t>
            </a:r>
          </a:p>
        </p:txBody>
      </p:sp>
      <p:sp>
        <p:nvSpPr>
          <p:cNvPr id="3" name="Content Placeholder 2"/>
          <p:cNvSpPr>
            <a:spLocks noGrp="1"/>
          </p:cNvSpPr>
          <p:nvPr>
            <p:ph idx="1"/>
          </p:nvPr>
        </p:nvSpPr>
        <p:spPr/>
        <p:txBody>
          <a:bodyPr/>
          <a:lstStyle/>
          <a:p>
            <a:pPr marL="457200" indent="-342900"/>
            <a:r>
              <a:rPr lang="en-US" sz="2400" dirty="0">
                <a:solidFill>
                  <a:srgbClr val="564B3C"/>
                </a:solidFill>
              </a:rPr>
              <a:t>Effective questioning is the method by which you obtain information from each candidate to enable you to reach a decision. You need to plan questions in advance - both in terms of what to ask and what not to ask. Poor questioning may mean the wrong person is appointed and can also lead to discrimination.</a:t>
            </a:r>
          </a:p>
          <a:p>
            <a:pPr algn="just"/>
            <a:endParaRPr lang="en-US" sz="2400" dirty="0">
              <a:solidFill>
                <a:srgbClr val="564B3C"/>
              </a:solidFill>
            </a:endParaRPr>
          </a:p>
        </p:txBody>
      </p:sp>
    </p:spTree>
    <p:extLst>
      <p:ext uri="{BB962C8B-B14F-4D97-AF65-F5344CB8AC3E}">
        <p14:creationId xmlns:p14="http://schemas.microsoft.com/office/powerpoint/2010/main" val="31594665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questions</a:t>
            </a:r>
          </a:p>
        </p:txBody>
      </p:sp>
      <p:sp>
        <p:nvSpPr>
          <p:cNvPr id="3" name="Content Placeholder 2"/>
          <p:cNvSpPr>
            <a:spLocks noGrp="1"/>
          </p:cNvSpPr>
          <p:nvPr>
            <p:ph idx="1"/>
          </p:nvPr>
        </p:nvSpPr>
        <p:spPr/>
        <p:txBody>
          <a:bodyPr>
            <a:noAutofit/>
          </a:bodyPr>
          <a:lstStyle/>
          <a:p>
            <a:r>
              <a:rPr lang="en-US" sz="2400" b="1" dirty="0"/>
              <a:t>Open-ended questions</a:t>
            </a:r>
            <a:r>
              <a:rPr lang="en-US" sz="2400" dirty="0"/>
              <a:t> are basic to any effective interview because </a:t>
            </a:r>
            <a:r>
              <a:rPr lang="en-US" sz="2400" u="sng" dirty="0"/>
              <a:t>they call for candidates to relate information and ideas that they feel are important</a:t>
            </a:r>
            <a:r>
              <a:rPr lang="en-US" sz="2400" dirty="0"/>
              <a:t>. Example: "Tell me about your supervisory experience.”</a:t>
            </a:r>
          </a:p>
          <a:p>
            <a:r>
              <a:rPr lang="en-US" sz="2400" b="1" dirty="0"/>
              <a:t>Accomplishment questions </a:t>
            </a:r>
            <a:r>
              <a:rPr lang="en-US" sz="2400" dirty="0"/>
              <a:t>ask the </a:t>
            </a:r>
            <a:r>
              <a:rPr lang="en-US" sz="2400" u="sng" dirty="0"/>
              <a:t>candidate to identify important accomplishments and what competencies were used to execute them</a:t>
            </a:r>
            <a:r>
              <a:rPr lang="en-US" sz="2400" dirty="0"/>
              <a:t>. Example: "Tell me about your most recent important accomplishment in your job. What did you do and what was the outcome?”</a:t>
            </a:r>
          </a:p>
        </p:txBody>
      </p:sp>
    </p:spTree>
    <p:extLst>
      <p:ext uri="{BB962C8B-B14F-4D97-AF65-F5344CB8AC3E}">
        <p14:creationId xmlns:p14="http://schemas.microsoft.com/office/powerpoint/2010/main" val="919301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498475" y="484188"/>
            <a:ext cx="7556500" cy="5641975"/>
          </a:xfrm>
        </p:spPr>
        <p:txBody>
          <a:bodyPr>
            <a:noAutofit/>
          </a:bodyPr>
          <a:lstStyle/>
          <a:p>
            <a:r>
              <a:rPr lang="en-US" sz="2400" b="1" dirty="0"/>
              <a:t>Situational questions</a:t>
            </a:r>
            <a:r>
              <a:rPr lang="en-US" sz="2400" dirty="0"/>
              <a:t> ask candidates </a:t>
            </a:r>
            <a:r>
              <a:rPr lang="en-US" sz="2400" u="sng" dirty="0"/>
              <a:t>how they handled or would handle job-related situations</a:t>
            </a:r>
            <a:r>
              <a:rPr lang="en-US" sz="2400" dirty="0"/>
              <a:t>, to </a:t>
            </a:r>
            <a:r>
              <a:rPr lang="en-US" sz="2400" i="1" dirty="0"/>
              <a:t>evaluate (</a:t>
            </a:r>
            <a:r>
              <a:rPr lang="zh-CN" altLang="en-US" sz="2400" i="1" dirty="0">
                <a:latin typeface="华文楷体"/>
                <a:ea typeface="华文楷体"/>
                <a:cs typeface="华文楷体"/>
              </a:rPr>
              <a:t>评估</a:t>
            </a:r>
            <a:r>
              <a:rPr lang="en-US" sz="2400" i="1" dirty="0"/>
              <a:t>)</a:t>
            </a:r>
            <a:r>
              <a:rPr lang="en-US" sz="2400" dirty="0"/>
              <a:t> their ability to </a:t>
            </a:r>
            <a:r>
              <a:rPr lang="en-US" sz="2400" i="1" dirty="0" err="1"/>
              <a:t>recognise</a:t>
            </a:r>
            <a:r>
              <a:rPr lang="en-US" sz="2400" i="1" dirty="0"/>
              <a:t> (</a:t>
            </a:r>
            <a:r>
              <a:rPr lang="zh-CN" altLang="en-US" sz="2400" i="1" dirty="0">
                <a:latin typeface="华文楷体"/>
                <a:ea typeface="华文楷体"/>
                <a:cs typeface="华文楷体"/>
              </a:rPr>
              <a:t>认识</a:t>
            </a:r>
            <a:r>
              <a:rPr lang="en-US" sz="2400" i="1" dirty="0"/>
              <a:t>)</a:t>
            </a:r>
            <a:r>
              <a:rPr lang="en-US" sz="2400" dirty="0"/>
              <a:t> important aspects of situations, </a:t>
            </a:r>
            <a:r>
              <a:rPr lang="en-US" sz="2400" dirty="0" err="1"/>
              <a:t>analyse</a:t>
            </a:r>
            <a:r>
              <a:rPr lang="en-US" sz="2400" dirty="0"/>
              <a:t> them, and provide reasonable options. Example: "Describe a situation where you had two assignments with </a:t>
            </a:r>
            <a:r>
              <a:rPr lang="en-US" sz="2400" i="1" dirty="0"/>
              <a:t>conflicting priorities (</a:t>
            </a:r>
            <a:r>
              <a:rPr lang="zh-CN" altLang="en-US" sz="2400" i="1" dirty="0">
                <a:latin typeface="华文楷体"/>
                <a:ea typeface="华文楷体"/>
                <a:cs typeface="华文楷体"/>
              </a:rPr>
              <a:t>冲突的优先事项</a:t>
            </a:r>
            <a:r>
              <a:rPr lang="en-US" sz="2400" i="1" dirty="0"/>
              <a:t>) </a:t>
            </a:r>
            <a:r>
              <a:rPr lang="en-US" sz="2400" dirty="0"/>
              <a:t>and how you handled it."</a:t>
            </a:r>
          </a:p>
          <a:p>
            <a:r>
              <a:rPr lang="en-US" sz="2400" b="1" i="1" dirty="0"/>
              <a:t>Self-Appraisal (</a:t>
            </a:r>
            <a:r>
              <a:rPr lang="zh-CN" altLang="en-US" sz="2400" b="1" i="1" dirty="0">
                <a:latin typeface="华文楷体"/>
                <a:ea typeface="华文楷体"/>
                <a:cs typeface="华文楷体"/>
              </a:rPr>
              <a:t>自我评价</a:t>
            </a:r>
            <a:r>
              <a:rPr lang="en-US" sz="2400" b="1" i="1" dirty="0"/>
              <a:t>)</a:t>
            </a:r>
            <a:r>
              <a:rPr lang="en-US" sz="2400" b="1" dirty="0"/>
              <a:t> or Third-Party Appraisal questions</a:t>
            </a:r>
            <a:r>
              <a:rPr lang="en-US" sz="2400" dirty="0"/>
              <a:t> ask for the </a:t>
            </a:r>
            <a:r>
              <a:rPr lang="en-US" sz="2400" u="sng" dirty="0"/>
              <a:t>candidates’ views on how they or someone else views their performance</a:t>
            </a:r>
            <a:r>
              <a:rPr lang="en-US" sz="2400" dirty="0"/>
              <a:t>. A third party may be a supervisor, manager, customer, etc. Example: "If I asked a customer to tell me how you well you have served them, what would he say?"</a:t>
            </a:r>
          </a:p>
        </p:txBody>
      </p:sp>
    </p:spTree>
    <p:extLst>
      <p:ext uri="{BB962C8B-B14F-4D97-AF65-F5344CB8AC3E}">
        <p14:creationId xmlns:p14="http://schemas.microsoft.com/office/powerpoint/2010/main" val="33108584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b="1" dirty="0"/>
              <a:t>Direct questions </a:t>
            </a:r>
            <a:r>
              <a:rPr lang="en-US" sz="2400" dirty="0"/>
              <a:t>are used </a:t>
            </a:r>
            <a:r>
              <a:rPr lang="en-US" sz="2400" u="sng" dirty="0"/>
              <a:t>to get very specific information</a:t>
            </a:r>
            <a:r>
              <a:rPr lang="en-US" sz="2400" dirty="0"/>
              <a:t>, such as "What accounting courses have you had?" They are </a:t>
            </a:r>
            <a:r>
              <a:rPr lang="en-US" sz="2400" u="sng" dirty="0"/>
              <a:t>valuable for questioning applicants in depth or on topics</a:t>
            </a:r>
            <a:r>
              <a:rPr lang="en-US" sz="2400" dirty="0"/>
              <a:t> brought up by candidates’ responses to open-ended or situational questions. Be careful in how you word your question. For example, instead of "Why were you fired from XYZ Company?" you could ask "What were the </a:t>
            </a:r>
            <a:r>
              <a:rPr lang="en-US" sz="2400" i="1" dirty="0"/>
              <a:t>circumstances (</a:t>
            </a:r>
            <a:r>
              <a:rPr lang="zh-CN" altLang="en-US" sz="2400" i="1" dirty="0">
                <a:latin typeface="华文楷体"/>
                <a:ea typeface="华文楷体"/>
                <a:cs typeface="华文楷体"/>
              </a:rPr>
              <a:t>情况</a:t>
            </a:r>
            <a:r>
              <a:rPr lang="en-US" sz="2400" i="1" dirty="0"/>
              <a:t>)</a:t>
            </a:r>
            <a:r>
              <a:rPr lang="en-US" sz="2400" dirty="0"/>
              <a:t> that caused you to leave XYZ Company?"</a:t>
            </a:r>
          </a:p>
          <a:p>
            <a:r>
              <a:rPr lang="en-US" sz="2400" b="1" dirty="0"/>
              <a:t>Alternate choice questions</a:t>
            </a:r>
            <a:r>
              <a:rPr lang="en-US" sz="2400" dirty="0"/>
              <a:t> consist of two or more options. Example: "Do you prefer establishing your own work </a:t>
            </a:r>
            <a:r>
              <a:rPr lang="en-US" sz="2400" i="1" dirty="0"/>
              <a:t>priorities (</a:t>
            </a:r>
            <a:r>
              <a:rPr lang="zh-CN" altLang="en-US" sz="2400" i="1" dirty="0">
                <a:latin typeface="华文楷体"/>
                <a:ea typeface="华文楷体"/>
                <a:cs typeface="华文楷体"/>
              </a:rPr>
              <a:t>优先级</a:t>
            </a:r>
            <a:r>
              <a:rPr lang="en-US" sz="2400" i="1" dirty="0"/>
              <a:t>)</a:t>
            </a:r>
            <a:r>
              <a:rPr lang="en-US" sz="2400" dirty="0"/>
              <a:t> or having them pre-determined for you?"</a:t>
            </a:r>
          </a:p>
        </p:txBody>
      </p:sp>
    </p:spTree>
    <p:extLst>
      <p:ext uri="{BB962C8B-B14F-4D97-AF65-F5344CB8AC3E}">
        <p14:creationId xmlns:p14="http://schemas.microsoft.com/office/powerpoint/2010/main" val="29831201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b="1" dirty="0"/>
              <a:t>Yes or no questions</a:t>
            </a:r>
            <a:r>
              <a:rPr lang="en-US" sz="2400" dirty="0"/>
              <a:t> should be used </a:t>
            </a:r>
            <a:r>
              <a:rPr lang="en-US" sz="2400" i="1" dirty="0"/>
              <a:t>sparingly (as little as possible)</a:t>
            </a:r>
            <a:r>
              <a:rPr lang="en-US" sz="2400" dirty="0"/>
              <a:t> because they </a:t>
            </a:r>
            <a:r>
              <a:rPr lang="en-US" sz="2400" i="1" dirty="0"/>
              <a:t>elicit (gain </a:t>
            </a:r>
            <a:r>
              <a:rPr lang="zh-CN" altLang="en-US" sz="2400" i="1" dirty="0">
                <a:latin typeface="华文楷体"/>
                <a:ea typeface="华文楷体"/>
                <a:cs typeface="华文楷体"/>
              </a:rPr>
              <a:t>引出</a:t>
            </a:r>
            <a:r>
              <a:rPr lang="en-US" sz="2400" i="1" dirty="0"/>
              <a:t>)</a:t>
            </a:r>
            <a:r>
              <a:rPr lang="en-US" sz="2400" dirty="0"/>
              <a:t> only limited information from the applicant.</a:t>
            </a:r>
          </a:p>
        </p:txBody>
      </p:sp>
      <p:pic>
        <p:nvPicPr>
          <p:cNvPr id="4" name="Picture 3"/>
          <p:cNvPicPr>
            <a:picLocks noChangeAspect="1"/>
          </p:cNvPicPr>
          <p:nvPr/>
        </p:nvPicPr>
        <p:blipFill>
          <a:blip r:embed="rId2"/>
          <a:stretch>
            <a:fillRect/>
          </a:stretch>
        </p:blipFill>
        <p:spPr>
          <a:xfrm>
            <a:off x="5113218" y="2158999"/>
            <a:ext cx="3747544" cy="2947673"/>
          </a:xfrm>
          <a:prstGeom prst="rect">
            <a:avLst/>
          </a:prstGeom>
        </p:spPr>
      </p:pic>
      <p:pic>
        <p:nvPicPr>
          <p:cNvPr id="5" name="Picture 4"/>
          <p:cNvPicPr>
            <a:picLocks noChangeAspect="1"/>
          </p:cNvPicPr>
          <p:nvPr/>
        </p:nvPicPr>
        <p:blipFill>
          <a:blip r:embed="rId3"/>
          <a:stretch>
            <a:fillRect/>
          </a:stretch>
        </p:blipFill>
        <p:spPr>
          <a:xfrm>
            <a:off x="498475" y="3481719"/>
            <a:ext cx="4185892" cy="2785521"/>
          </a:xfrm>
          <a:prstGeom prst="rect">
            <a:avLst/>
          </a:prstGeom>
        </p:spPr>
      </p:pic>
    </p:spTree>
    <p:extLst>
      <p:ext uri="{BB962C8B-B14F-4D97-AF65-F5344CB8AC3E}">
        <p14:creationId xmlns:p14="http://schemas.microsoft.com/office/powerpoint/2010/main" val="1383588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Legal (</a:t>
            </a:r>
            <a:r>
              <a:rPr lang="zh-CN" altLang="en-US" i="1" dirty="0">
                <a:latin typeface="华文楷体"/>
                <a:ea typeface="华文楷体"/>
                <a:cs typeface="华文楷体"/>
              </a:rPr>
              <a:t>法律</a:t>
            </a:r>
            <a:r>
              <a:rPr lang="en-US" b="1" i="1" dirty="0"/>
              <a:t>) Aspects (</a:t>
            </a:r>
            <a:r>
              <a:rPr lang="zh-CN" altLang="en-US" i="1" dirty="0">
                <a:latin typeface="华文楷体"/>
                <a:ea typeface="华文楷体"/>
                <a:cs typeface="华文楷体"/>
              </a:rPr>
              <a:t>方面</a:t>
            </a:r>
            <a:r>
              <a:rPr lang="en-US" b="1" i="1" dirty="0"/>
              <a:t>) </a:t>
            </a:r>
            <a:r>
              <a:rPr lang="en-US" b="1" dirty="0"/>
              <a:t>of Recruitment</a:t>
            </a:r>
          </a:p>
        </p:txBody>
      </p:sp>
      <p:sp>
        <p:nvSpPr>
          <p:cNvPr id="3" name="Content Placeholder 2"/>
          <p:cNvSpPr>
            <a:spLocks noGrp="1"/>
          </p:cNvSpPr>
          <p:nvPr>
            <p:ph idx="1"/>
          </p:nvPr>
        </p:nvSpPr>
        <p:spPr/>
        <p:txBody>
          <a:bodyPr>
            <a:normAutofit/>
          </a:bodyPr>
          <a:lstStyle/>
          <a:p>
            <a:r>
              <a:rPr lang="en-US" sz="2200" dirty="0"/>
              <a:t>While a </a:t>
            </a:r>
            <a:r>
              <a:rPr lang="en-US" sz="2200" i="1" dirty="0"/>
              <a:t>sound (strong/solid/good)</a:t>
            </a:r>
            <a:r>
              <a:rPr lang="en-US" sz="2200" dirty="0"/>
              <a:t> recruitment process helps in appointing the most capable person, it is also </a:t>
            </a:r>
            <a:r>
              <a:rPr lang="en-US" sz="2200" i="1" dirty="0"/>
              <a:t>essential (important)</a:t>
            </a:r>
            <a:r>
              <a:rPr lang="en-US" sz="2200" dirty="0"/>
              <a:t> to ensure that you </a:t>
            </a:r>
            <a:r>
              <a:rPr lang="en-US" sz="2200" i="1" dirty="0"/>
              <a:t>fulfill all legal requirements (</a:t>
            </a:r>
            <a:r>
              <a:rPr lang="zh-CN" altLang="en-US" sz="2400" i="1" dirty="0">
                <a:latin typeface="华文楷体"/>
                <a:ea typeface="华文楷体"/>
                <a:cs typeface="华文楷体"/>
              </a:rPr>
              <a:t>履行所有法律要求</a:t>
            </a:r>
            <a:r>
              <a:rPr lang="en-US" sz="2200" i="1" dirty="0"/>
              <a:t>)</a:t>
            </a:r>
            <a:r>
              <a:rPr lang="en-US" sz="2200" dirty="0"/>
              <a:t>. The law that governs recruitment is not designed to </a:t>
            </a:r>
            <a:r>
              <a:rPr lang="en-US" sz="2200" i="1" dirty="0"/>
              <a:t>constrict (</a:t>
            </a:r>
            <a:r>
              <a:rPr lang="zh-CN" altLang="en-US" sz="2400" i="1" dirty="0">
                <a:latin typeface="华文楷体"/>
                <a:ea typeface="华文楷体"/>
                <a:cs typeface="华文楷体"/>
              </a:rPr>
              <a:t>压迫</a:t>
            </a:r>
            <a:r>
              <a:rPr lang="en-US" altLang="zh-CN" sz="2400" i="1" dirty="0"/>
              <a:t> control</a:t>
            </a:r>
            <a:r>
              <a:rPr lang="en-US" sz="2200" i="1" dirty="0"/>
              <a:t>)</a:t>
            </a:r>
            <a:r>
              <a:rPr lang="en-US" sz="2200" dirty="0"/>
              <a:t> an </a:t>
            </a:r>
            <a:r>
              <a:rPr lang="en-US" sz="2200" dirty="0" err="1"/>
              <a:t>organisation’s</a:t>
            </a:r>
            <a:r>
              <a:rPr lang="en-US" sz="2200" dirty="0"/>
              <a:t> choice, it is rather to ensure fair access to jobs.</a:t>
            </a:r>
          </a:p>
          <a:p>
            <a:pPr algn="just"/>
            <a:endParaRPr lang="en-US" sz="2200" dirty="0"/>
          </a:p>
        </p:txBody>
      </p:sp>
    </p:spTree>
    <p:extLst>
      <p:ext uri="{BB962C8B-B14F-4D97-AF65-F5344CB8AC3E}">
        <p14:creationId xmlns:p14="http://schemas.microsoft.com/office/powerpoint/2010/main" val="9194383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498475" y="484188"/>
            <a:ext cx="7556500" cy="5641975"/>
          </a:xfrm>
        </p:spPr>
        <p:txBody>
          <a:bodyPr>
            <a:noAutofit/>
          </a:bodyPr>
          <a:lstStyle/>
          <a:p>
            <a:pPr marL="0" indent="0">
              <a:buNone/>
            </a:pPr>
            <a:r>
              <a:rPr lang="en-US" sz="2400" i="1" dirty="0"/>
              <a:t>Use the following types of question to obtain (get) more detail.</a:t>
            </a:r>
          </a:p>
          <a:p>
            <a:pPr marL="0" indent="0">
              <a:buNone/>
            </a:pPr>
            <a:r>
              <a:rPr lang="en-US" sz="2400" b="1" u="sng" dirty="0"/>
              <a:t>Probing Questions</a:t>
            </a:r>
            <a:endParaRPr lang="en-US" sz="2400" dirty="0"/>
          </a:p>
          <a:p>
            <a:r>
              <a:rPr lang="en-US" sz="2400" dirty="0"/>
              <a:t>These allow candidates to develop their initial answers. You use them to follow up the answer to one question with another open question. This can be a </a:t>
            </a:r>
            <a:r>
              <a:rPr lang="en-US" sz="2400" i="1" dirty="0"/>
              <a:t>supplementary (extra)</a:t>
            </a:r>
            <a:r>
              <a:rPr lang="en-US" sz="2400" dirty="0"/>
              <a:t> question or the first question put in a different way. They are particularly useful to find out what lies behind an answer. </a:t>
            </a:r>
          </a:p>
          <a:p>
            <a:r>
              <a:rPr lang="en-US" sz="2400" dirty="0"/>
              <a:t>For example: The candidate stated that something didn’t go as well as he has expected. To probe more, you ask: ‘Why did you feel that hadn’t gone as well as expected?’</a:t>
            </a:r>
          </a:p>
          <a:p>
            <a:pPr marL="0" indent="0">
              <a:buNone/>
            </a:pPr>
            <a:endParaRPr lang="en-US" sz="2400" i="1" dirty="0"/>
          </a:p>
          <a:p>
            <a:endParaRPr lang="en-US" sz="2400" dirty="0"/>
          </a:p>
        </p:txBody>
      </p:sp>
    </p:spTree>
    <p:extLst>
      <p:ext uri="{BB962C8B-B14F-4D97-AF65-F5344CB8AC3E}">
        <p14:creationId xmlns:p14="http://schemas.microsoft.com/office/powerpoint/2010/main" val="32063697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solidFill>
                  <a:srgbClr val="564B3C"/>
                </a:solidFill>
              </a:rPr>
              <a:t>Reflective Questions</a:t>
            </a:r>
            <a:endParaRPr lang="en-US" sz="2400" dirty="0">
              <a:solidFill>
                <a:srgbClr val="564B3C"/>
              </a:solidFill>
            </a:endParaRPr>
          </a:p>
          <a:p>
            <a:r>
              <a:rPr lang="en-US" sz="2400" dirty="0">
                <a:solidFill>
                  <a:srgbClr val="564B3C"/>
                </a:solidFill>
              </a:rPr>
              <a:t>Here you </a:t>
            </a:r>
            <a:r>
              <a:rPr lang="en-US" sz="2400" i="1" dirty="0">
                <a:solidFill>
                  <a:srgbClr val="564B3C"/>
                </a:solidFill>
              </a:rPr>
              <a:t>rephrase (</a:t>
            </a:r>
            <a:r>
              <a:rPr lang="zh-CN" altLang="en-US" sz="2400" i="1" dirty="0">
                <a:latin typeface="华文楷体"/>
                <a:ea typeface="华文楷体"/>
                <a:cs typeface="华文楷体"/>
              </a:rPr>
              <a:t>另一种方式</a:t>
            </a:r>
            <a:r>
              <a:rPr lang="en-US" sz="2400" i="1" dirty="0">
                <a:solidFill>
                  <a:srgbClr val="564B3C"/>
                </a:solidFill>
              </a:rPr>
              <a:t>)</a:t>
            </a:r>
            <a:r>
              <a:rPr lang="en-US" sz="2400" dirty="0">
                <a:solidFill>
                  <a:srgbClr val="564B3C"/>
                </a:solidFill>
              </a:rPr>
              <a:t> an answer as another question and send it back to the interviewee. You can use it to check understanding or to encourage expansion of a previous answer. For example: ‘When you say you were successful, what was your </a:t>
            </a:r>
            <a:r>
              <a:rPr lang="en-US" sz="2400" i="1" dirty="0">
                <a:solidFill>
                  <a:srgbClr val="564B3C"/>
                </a:solidFill>
              </a:rPr>
              <a:t>benchmark (</a:t>
            </a:r>
            <a:r>
              <a:rPr lang="zh-CN" altLang="en-US" sz="2400" i="1" dirty="0">
                <a:latin typeface="华文楷体"/>
                <a:ea typeface="华文楷体"/>
                <a:cs typeface="华文楷体"/>
              </a:rPr>
              <a:t>基准</a:t>
            </a:r>
            <a:r>
              <a:rPr lang="en-US" sz="2400" i="1" dirty="0">
                <a:solidFill>
                  <a:srgbClr val="564B3C"/>
                </a:solidFill>
              </a:rPr>
              <a:t>)</a:t>
            </a:r>
            <a:r>
              <a:rPr lang="en-US" sz="2400" dirty="0">
                <a:solidFill>
                  <a:srgbClr val="564B3C"/>
                </a:solidFill>
              </a:rPr>
              <a:t>?’</a:t>
            </a:r>
          </a:p>
          <a:p>
            <a:pPr marL="0" indent="0">
              <a:buNone/>
            </a:pPr>
            <a:r>
              <a:rPr lang="en-US" sz="2400" b="1" u="sng" dirty="0">
                <a:solidFill>
                  <a:srgbClr val="564B3C"/>
                </a:solidFill>
              </a:rPr>
              <a:t>Hypothetical Questions</a:t>
            </a:r>
          </a:p>
          <a:p>
            <a:r>
              <a:rPr lang="en-US" sz="2400" dirty="0">
                <a:solidFill>
                  <a:srgbClr val="564B3C"/>
                </a:solidFill>
              </a:rPr>
              <a:t>These are the ‘what if' questions. They’re designed to </a:t>
            </a:r>
            <a:r>
              <a:rPr lang="en-US" sz="2400" i="1" dirty="0">
                <a:solidFill>
                  <a:srgbClr val="564B3C"/>
                </a:solidFill>
              </a:rPr>
              <a:t>assess (</a:t>
            </a:r>
            <a:r>
              <a:rPr lang="zh-CN" altLang="en-US" sz="2400" i="1" dirty="0">
                <a:latin typeface="华文楷体"/>
                <a:ea typeface="华文楷体"/>
                <a:cs typeface="华文楷体"/>
              </a:rPr>
              <a:t>评估</a:t>
            </a:r>
            <a:r>
              <a:rPr lang="en-US" sz="2400" i="1" dirty="0">
                <a:solidFill>
                  <a:srgbClr val="564B3C"/>
                </a:solidFill>
              </a:rPr>
              <a:t>)</a:t>
            </a:r>
            <a:r>
              <a:rPr lang="en-US" sz="2400" dirty="0">
                <a:solidFill>
                  <a:srgbClr val="564B3C"/>
                </a:solidFill>
              </a:rPr>
              <a:t> a candidate’s ability to handle particular situations related to the job. For example: ‘If that situation arose again, what would you do differently?’</a:t>
            </a:r>
          </a:p>
          <a:p>
            <a:endParaRPr lang="en-US" sz="2400" dirty="0"/>
          </a:p>
        </p:txBody>
      </p:sp>
    </p:spTree>
    <p:extLst>
      <p:ext uri="{BB962C8B-B14F-4D97-AF65-F5344CB8AC3E}">
        <p14:creationId xmlns:p14="http://schemas.microsoft.com/office/powerpoint/2010/main" val="17648091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solidFill>
                  <a:srgbClr val="564B3C"/>
                </a:solidFill>
              </a:rPr>
              <a:t>Encouraging Questions</a:t>
            </a:r>
            <a:endParaRPr lang="en-US" sz="2400" b="1" dirty="0">
              <a:solidFill>
                <a:srgbClr val="564B3C"/>
              </a:solidFill>
            </a:endParaRPr>
          </a:p>
          <a:p>
            <a:r>
              <a:rPr lang="en-US" sz="2400" dirty="0">
                <a:solidFill>
                  <a:srgbClr val="564B3C"/>
                </a:solidFill>
              </a:rPr>
              <a:t>You can use these to express interest in a particular area of a candidate’s experience to draw out further information. They perform a similar function to probing questions but are particularly useful with </a:t>
            </a:r>
            <a:r>
              <a:rPr lang="en-US" sz="2400" i="1" dirty="0">
                <a:solidFill>
                  <a:srgbClr val="564B3C"/>
                </a:solidFill>
              </a:rPr>
              <a:t>timid (quiet/shy)</a:t>
            </a:r>
            <a:r>
              <a:rPr lang="en-US" sz="2400" dirty="0">
                <a:solidFill>
                  <a:srgbClr val="564B3C"/>
                </a:solidFill>
              </a:rPr>
              <a:t> candidates. For example: ‘I’m </a:t>
            </a:r>
            <a:r>
              <a:rPr lang="en-US" sz="2400" i="1" dirty="0">
                <a:solidFill>
                  <a:srgbClr val="564B3C"/>
                </a:solidFill>
              </a:rPr>
              <a:t>fascinated (interested)</a:t>
            </a:r>
            <a:r>
              <a:rPr lang="en-US" sz="2400" dirty="0">
                <a:solidFill>
                  <a:srgbClr val="564B3C"/>
                </a:solidFill>
              </a:rPr>
              <a:t> by your work with the youth club. How would you say the skills you use there may be of value in this new role?’</a:t>
            </a:r>
          </a:p>
          <a:p>
            <a:endParaRPr lang="en-US" sz="2400" dirty="0"/>
          </a:p>
        </p:txBody>
      </p:sp>
    </p:spTree>
    <p:extLst>
      <p:ext uri="{BB962C8B-B14F-4D97-AF65-F5344CB8AC3E}">
        <p14:creationId xmlns:p14="http://schemas.microsoft.com/office/powerpoint/2010/main" val="18109319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solidFill>
                  <a:srgbClr val="564B3C"/>
                </a:solidFill>
              </a:rPr>
              <a:t>Closed Questions</a:t>
            </a:r>
            <a:endParaRPr lang="en-US" sz="2400" b="1" dirty="0">
              <a:solidFill>
                <a:srgbClr val="564B3C"/>
              </a:solidFill>
            </a:endParaRPr>
          </a:p>
          <a:p>
            <a:r>
              <a:rPr lang="en-US" sz="2400" dirty="0">
                <a:solidFill>
                  <a:srgbClr val="564B3C"/>
                </a:solidFill>
              </a:rPr>
              <a:t>These tend to lead to a short ‘yes’, ‘no' or ‘don’t know' answer.  We tend to use closed questions as part of normal </a:t>
            </a:r>
            <a:r>
              <a:rPr lang="en-US" sz="2400" i="1" dirty="0">
                <a:solidFill>
                  <a:srgbClr val="564B3C"/>
                </a:solidFill>
              </a:rPr>
              <a:t>conversation (</a:t>
            </a:r>
            <a:r>
              <a:rPr lang="zh-CN" altLang="en-US" sz="2400" i="1" dirty="0">
                <a:latin typeface="华文楷体"/>
                <a:ea typeface="华文楷体"/>
                <a:cs typeface="华文楷体"/>
              </a:rPr>
              <a:t>谈话</a:t>
            </a:r>
            <a:r>
              <a:rPr lang="en-US" sz="2400" i="1" dirty="0">
                <a:solidFill>
                  <a:srgbClr val="564B3C"/>
                </a:solidFill>
              </a:rPr>
              <a:t>)</a:t>
            </a:r>
            <a:r>
              <a:rPr lang="en-US" sz="2400" dirty="0">
                <a:solidFill>
                  <a:srgbClr val="564B3C"/>
                </a:solidFill>
              </a:rPr>
              <a:t>. You can use them in an interview to check understanding, </a:t>
            </a:r>
            <a:r>
              <a:rPr lang="en-US" sz="2400" i="1" dirty="0" err="1">
                <a:solidFill>
                  <a:srgbClr val="564B3C"/>
                </a:solidFill>
              </a:rPr>
              <a:t>summarise</a:t>
            </a:r>
            <a:r>
              <a:rPr lang="en-US" sz="2400" i="1" dirty="0">
                <a:solidFill>
                  <a:srgbClr val="564B3C"/>
                </a:solidFill>
              </a:rPr>
              <a:t> (</a:t>
            </a:r>
            <a:r>
              <a:rPr lang="zh-CN" altLang="en-US" sz="2400" i="1" dirty="0">
                <a:latin typeface="华文楷体"/>
                <a:ea typeface="华文楷体"/>
                <a:cs typeface="华文楷体"/>
              </a:rPr>
              <a:t>总结</a:t>
            </a:r>
            <a:r>
              <a:rPr lang="en-US" sz="2400" i="1" dirty="0">
                <a:solidFill>
                  <a:srgbClr val="564B3C"/>
                </a:solidFill>
              </a:rPr>
              <a:t>)</a:t>
            </a:r>
            <a:r>
              <a:rPr lang="en-US" sz="2400" dirty="0">
                <a:solidFill>
                  <a:srgbClr val="564B3C"/>
                </a:solidFill>
              </a:rPr>
              <a:t>, bring the conversation back to the point if it has gone off track and to close the interview.</a:t>
            </a:r>
            <a:endParaRPr lang="en-US" sz="2400" b="1" dirty="0">
              <a:solidFill>
                <a:srgbClr val="564B3C"/>
              </a:solidFill>
            </a:endParaRPr>
          </a:p>
          <a:p>
            <a:endParaRPr lang="en-US" sz="2400" dirty="0"/>
          </a:p>
        </p:txBody>
      </p:sp>
      <p:pic>
        <p:nvPicPr>
          <p:cNvPr id="4" name="Picture 3"/>
          <p:cNvPicPr>
            <a:picLocks noChangeAspect="1"/>
          </p:cNvPicPr>
          <p:nvPr/>
        </p:nvPicPr>
        <p:blipFill>
          <a:blip r:embed="rId2"/>
          <a:stretch>
            <a:fillRect/>
          </a:stretch>
        </p:blipFill>
        <p:spPr>
          <a:xfrm>
            <a:off x="3645229" y="3612813"/>
            <a:ext cx="5140966" cy="2878941"/>
          </a:xfrm>
          <a:prstGeom prst="rect">
            <a:avLst/>
          </a:prstGeom>
        </p:spPr>
      </p:pic>
    </p:spTree>
    <p:extLst>
      <p:ext uri="{BB962C8B-B14F-4D97-AF65-F5344CB8AC3E}">
        <p14:creationId xmlns:p14="http://schemas.microsoft.com/office/powerpoint/2010/main" val="8278439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do you hope to find out?</a:t>
            </a:r>
          </a:p>
        </p:txBody>
      </p:sp>
      <p:sp>
        <p:nvSpPr>
          <p:cNvPr id="3" name="Content Placeholder 2"/>
          <p:cNvSpPr>
            <a:spLocks noGrp="1"/>
          </p:cNvSpPr>
          <p:nvPr>
            <p:ph idx="1"/>
          </p:nvPr>
        </p:nvSpPr>
        <p:spPr/>
        <p:txBody>
          <a:bodyPr/>
          <a:lstStyle/>
          <a:p>
            <a:pPr marL="0" indent="0">
              <a:buNone/>
            </a:pPr>
            <a:r>
              <a:rPr lang="en-US" sz="2400" i="1" dirty="0"/>
              <a:t>General areas of questioning:</a:t>
            </a:r>
          </a:p>
          <a:p>
            <a:r>
              <a:rPr lang="en-US" sz="2400" i="1" dirty="0"/>
              <a:t>Major achievements (</a:t>
            </a:r>
            <a:r>
              <a:rPr lang="zh-CN" altLang="en-US" sz="2400" i="1" dirty="0">
                <a:latin typeface="华文楷体"/>
                <a:ea typeface="华文楷体"/>
                <a:cs typeface="华文楷体"/>
              </a:rPr>
              <a:t>主要成就</a:t>
            </a:r>
            <a:r>
              <a:rPr lang="en-US" sz="2400" i="1" dirty="0"/>
              <a:t>) </a:t>
            </a:r>
            <a:r>
              <a:rPr lang="en-US" sz="2400" dirty="0"/>
              <a:t>in previous role.</a:t>
            </a:r>
          </a:p>
          <a:p>
            <a:r>
              <a:rPr lang="en-US" sz="2400" dirty="0"/>
              <a:t>Goal setting and methods of achieving goals.</a:t>
            </a:r>
          </a:p>
          <a:p>
            <a:r>
              <a:rPr lang="en-US" sz="2400" i="1" dirty="0"/>
              <a:t>Demonstrating (</a:t>
            </a:r>
            <a:r>
              <a:rPr lang="zh-CN" altLang="en-US" sz="2400" i="1" dirty="0">
                <a:latin typeface="华文楷体"/>
                <a:ea typeface="华文楷体"/>
                <a:cs typeface="华文楷体"/>
              </a:rPr>
              <a:t>展示</a:t>
            </a:r>
            <a:r>
              <a:rPr lang="en-US" sz="2400" i="1" dirty="0"/>
              <a:t>)</a:t>
            </a:r>
            <a:r>
              <a:rPr lang="en-US" sz="2400" dirty="0"/>
              <a:t> ability to deal with challenges and problems.</a:t>
            </a:r>
          </a:p>
          <a:p>
            <a:r>
              <a:rPr lang="en-US" sz="2400" dirty="0"/>
              <a:t>Decision making under pressure.</a:t>
            </a:r>
          </a:p>
          <a:p>
            <a:endParaRPr lang="en-US" sz="2400" dirty="0"/>
          </a:p>
        </p:txBody>
      </p:sp>
    </p:spTree>
    <p:extLst>
      <p:ext uri="{BB962C8B-B14F-4D97-AF65-F5344CB8AC3E}">
        <p14:creationId xmlns:p14="http://schemas.microsoft.com/office/powerpoint/2010/main" val="14538812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i="1" dirty="0"/>
              <a:t>Time management and </a:t>
            </a:r>
            <a:r>
              <a:rPr lang="en-US" sz="2400" i="1" dirty="0" err="1"/>
              <a:t>organisational</a:t>
            </a:r>
            <a:r>
              <a:rPr lang="en-US" sz="2400" i="1" dirty="0"/>
              <a:t> abilities (</a:t>
            </a:r>
            <a:r>
              <a:rPr lang="zh-CN" altLang="en-US" sz="2400" i="1" dirty="0">
                <a:latin typeface="华文楷体"/>
                <a:ea typeface="华文楷体"/>
                <a:cs typeface="华文楷体"/>
              </a:rPr>
              <a:t>时间管理和组织能力</a:t>
            </a:r>
            <a:r>
              <a:rPr lang="en-US" sz="2400" i="1" dirty="0"/>
              <a:t>)</a:t>
            </a:r>
            <a:r>
              <a:rPr lang="en-US" sz="2400" dirty="0"/>
              <a:t>.</a:t>
            </a:r>
          </a:p>
          <a:p>
            <a:r>
              <a:rPr lang="en-US" sz="2400" i="1" dirty="0"/>
              <a:t>Setting priorities (</a:t>
            </a:r>
            <a:r>
              <a:rPr lang="zh-CN" altLang="en-US" sz="2400" i="1" dirty="0">
                <a:latin typeface="华文楷体"/>
                <a:ea typeface="华文楷体"/>
                <a:cs typeface="华文楷体"/>
              </a:rPr>
              <a:t>设置优先级</a:t>
            </a:r>
            <a:r>
              <a:rPr lang="en-US" sz="2400" i="1" dirty="0"/>
              <a:t>)</a:t>
            </a:r>
            <a:r>
              <a:rPr lang="en-US" sz="2400" dirty="0"/>
              <a:t> and dealing with </a:t>
            </a:r>
            <a:r>
              <a:rPr lang="en-US" sz="2400" i="1" dirty="0"/>
              <a:t>conflicting priorities (</a:t>
            </a:r>
            <a:r>
              <a:rPr lang="zh-CN" altLang="en-US" sz="2400" i="1" dirty="0">
                <a:latin typeface="华文楷体"/>
                <a:ea typeface="华文楷体"/>
                <a:cs typeface="华文楷体"/>
              </a:rPr>
              <a:t>冲突的优先事项</a:t>
            </a:r>
            <a:r>
              <a:rPr lang="en-US" sz="2400" i="1" dirty="0"/>
              <a:t>)</a:t>
            </a:r>
            <a:r>
              <a:rPr lang="en-US" sz="2400" dirty="0"/>
              <a:t>.</a:t>
            </a:r>
          </a:p>
          <a:p>
            <a:r>
              <a:rPr lang="en-US" sz="2400" dirty="0"/>
              <a:t>Use of communication skills to get a point across or </a:t>
            </a:r>
            <a:r>
              <a:rPr lang="en-US" sz="2400" i="1" dirty="0"/>
              <a:t>persuade (</a:t>
            </a:r>
            <a:r>
              <a:rPr lang="zh-CN" altLang="en-US" sz="2400" i="1" dirty="0">
                <a:latin typeface="华文楷体"/>
                <a:ea typeface="华文楷体"/>
                <a:cs typeface="华文楷体"/>
              </a:rPr>
              <a:t>说服</a:t>
            </a:r>
            <a:r>
              <a:rPr lang="en-US" sz="2400" i="1" dirty="0"/>
              <a:t>)</a:t>
            </a:r>
            <a:r>
              <a:rPr lang="en-US" sz="2400" dirty="0"/>
              <a:t> others to change.</a:t>
            </a:r>
          </a:p>
          <a:p>
            <a:r>
              <a:rPr lang="en-US" sz="2400" dirty="0"/>
              <a:t>Motivation of colleagues and </a:t>
            </a:r>
            <a:r>
              <a:rPr lang="en-US" sz="2400" i="1" dirty="0"/>
              <a:t>subordinates (</a:t>
            </a:r>
            <a:r>
              <a:rPr lang="zh-CN" altLang="en-US" sz="2400" i="1" dirty="0">
                <a:latin typeface="华文楷体"/>
                <a:ea typeface="华文楷体"/>
                <a:cs typeface="华文楷体"/>
              </a:rPr>
              <a:t>下属</a:t>
            </a:r>
            <a:r>
              <a:rPr lang="en-US" sz="2400" i="1" dirty="0"/>
              <a:t>)</a:t>
            </a:r>
            <a:r>
              <a:rPr lang="en-US" sz="2400" dirty="0"/>
              <a:t>.</a:t>
            </a:r>
          </a:p>
          <a:p>
            <a:r>
              <a:rPr lang="en-US" sz="2400" dirty="0"/>
              <a:t>Dealing with poor performance.</a:t>
            </a:r>
          </a:p>
          <a:p>
            <a:endParaRPr lang="en-US" sz="2400" dirty="0"/>
          </a:p>
          <a:p>
            <a:endParaRPr lang="en-US" sz="2400" dirty="0"/>
          </a:p>
        </p:txBody>
      </p:sp>
    </p:spTree>
    <p:extLst>
      <p:ext uri="{BB962C8B-B14F-4D97-AF65-F5344CB8AC3E}">
        <p14:creationId xmlns:p14="http://schemas.microsoft.com/office/powerpoint/2010/main" val="20039056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i="1" dirty="0"/>
              <a:t>Demonstrating (</a:t>
            </a:r>
            <a:r>
              <a:rPr lang="zh-CN" altLang="en-US" sz="2400" i="1" dirty="0">
                <a:latin typeface="华文楷体"/>
                <a:ea typeface="华文楷体"/>
                <a:cs typeface="华文楷体"/>
              </a:rPr>
              <a:t>展示</a:t>
            </a:r>
            <a:r>
              <a:rPr lang="en-US" sz="2400" i="1" dirty="0"/>
              <a:t>)</a:t>
            </a:r>
            <a:r>
              <a:rPr lang="en-US" sz="2400" dirty="0"/>
              <a:t> influencing skills.</a:t>
            </a:r>
          </a:p>
          <a:p>
            <a:r>
              <a:rPr lang="en-US" sz="2400" dirty="0"/>
              <a:t>Contribution to teamwork.</a:t>
            </a:r>
          </a:p>
          <a:p>
            <a:r>
              <a:rPr lang="en-US" sz="2400" dirty="0"/>
              <a:t>Describing a problem and how this was overcome.</a:t>
            </a:r>
          </a:p>
          <a:p>
            <a:r>
              <a:rPr lang="en-US" sz="2400" dirty="0"/>
              <a:t>Ability to be flexible / adaptable.</a:t>
            </a:r>
          </a:p>
          <a:p>
            <a:r>
              <a:rPr lang="en-US" sz="2400" dirty="0"/>
              <a:t>Demonstrating creativity or </a:t>
            </a:r>
            <a:r>
              <a:rPr lang="en-US" sz="2400" i="1" dirty="0"/>
              <a:t>flair (</a:t>
            </a:r>
            <a:r>
              <a:rPr lang="zh-CN" altLang="en-US" sz="2400" i="1" dirty="0">
                <a:latin typeface="华文楷体"/>
                <a:ea typeface="华文楷体"/>
                <a:cs typeface="华文楷体"/>
              </a:rPr>
              <a:t>风骚</a:t>
            </a:r>
            <a:r>
              <a:rPr lang="en-US" sz="2400" i="1" dirty="0"/>
              <a:t>)</a:t>
            </a:r>
            <a:r>
              <a:rPr lang="en-US" sz="2400" dirty="0"/>
              <a:t>.</a:t>
            </a:r>
          </a:p>
          <a:p>
            <a:endParaRPr lang="en-US" sz="2400" dirty="0"/>
          </a:p>
        </p:txBody>
      </p:sp>
      <p:pic>
        <p:nvPicPr>
          <p:cNvPr id="4" name="Picture 3"/>
          <p:cNvPicPr>
            <a:picLocks noChangeAspect="1"/>
          </p:cNvPicPr>
          <p:nvPr/>
        </p:nvPicPr>
        <p:blipFill>
          <a:blip r:embed="rId2"/>
          <a:stretch>
            <a:fillRect/>
          </a:stretch>
        </p:blipFill>
        <p:spPr>
          <a:xfrm>
            <a:off x="4222528" y="3505998"/>
            <a:ext cx="4618391" cy="3071230"/>
          </a:xfrm>
          <a:prstGeom prst="rect">
            <a:avLst/>
          </a:prstGeom>
        </p:spPr>
      </p:pic>
    </p:spTree>
    <p:extLst>
      <p:ext uri="{BB962C8B-B14F-4D97-AF65-F5344CB8AC3E}">
        <p14:creationId xmlns:p14="http://schemas.microsoft.com/office/powerpoint/2010/main" val="22954545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Questions to avoid and why?</a:t>
            </a:r>
          </a:p>
        </p:txBody>
      </p:sp>
      <p:sp>
        <p:nvSpPr>
          <p:cNvPr id="3" name="Content Placeholder 2"/>
          <p:cNvSpPr>
            <a:spLocks noGrp="1"/>
          </p:cNvSpPr>
          <p:nvPr>
            <p:ph idx="1"/>
          </p:nvPr>
        </p:nvSpPr>
        <p:spPr/>
        <p:txBody>
          <a:bodyPr/>
          <a:lstStyle/>
          <a:p>
            <a:pPr marL="114300" indent="0" algn="just">
              <a:buNone/>
            </a:pPr>
            <a:r>
              <a:rPr lang="en-US" sz="2400" b="1" u="sng" dirty="0">
                <a:solidFill>
                  <a:srgbClr val="564B3C"/>
                </a:solidFill>
              </a:rPr>
              <a:t>Leading Questions </a:t>
            </a:r>
            <a:endParaRPr lang="en-US" sz="2400" b="1" dirty="0">
              <a:solidFill>
                <a:srgbClr val="564B3C"/>
              </a:solidFill>
            </a:endParaRPr>
          </a:p>
          <a:p>
            <a:r>
              <a:rPr lang="en-US" sz="2400" dirty="0">
                <a:solidFill>
                  <a:srgbClr val="564B3C"/>
                </a:solidFill>
              </a:rPr>
              <a:t>These are questions that are phrased in such a way that the person is forced to provide the answer you want to hear. For example: ‘It seems to me that this is an example of performing over and above the requirements of the role. Wouldn’t you agree?’</a:t>
            </a:r>
          </a:p>
          <a:p>
            <a:pPr algn="just"/>
            <a:endParaRPr lang="en-US" sz="2400" dirty="0">
              <a:solidFill>
                <a:srgbClr val="564B3C"/>
              </a:solidFill>
            </a:endParaRPr>
          </a:p>
        </p:txBody>
      </p:sp>
    </p:spTree>
    <p:extLst>
      <p:ext uri="{BB962C8B-B14F-4D97-AF65-F5344CB8AC3E}">
        <p14:creationId xmlns:p14="http://schemas.microsoft.com/office/powerpoint/2010/main" val="4106031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lgn="just">
              <a:buNone/>
            </a:pPr>
            <a:r>
              <a:rPr lang="en-US" sz="2400" b="1" u="sng" dirty="0">
                <a:solidFill>
                  <a:srgbClr val="564B3C"/>
                </a:solidFill>
              </a:rPr>
              <a:t>Multiple Questions</a:t>
            </a:r>
            <a:endParaRPr lang="en-US" sz="2400" u="sng" dirty="0">
              <a:solidFill>
                <a:srgbClr val="564B3C"/>
              </a:solidFill>
            </a:endParaRPr>
          </a:p>
          <a:p>
            <a:r>
              <a:rPr lang="en-US" sz="2400" dirty="0">
                <a:solidFill>
                  <a:srgbClr val="564B3C"/>
                </a:solidFill>
              </a:rPr>
              <a:t>This arises when several questions are put together, leading to </a:t>
            </a:r>
            <a:r>
              <a:rPr lang="en-US" sz="2400" i="1" dirty="0">
                <a:solidFill>
                  <a:srgbClr val="564B3C"/>
                </a:solidFill>
              </a:rPr>
              <a:t>confusion (</a:t>
            </a:r>
            <a:r>
              <a:rPr lang="zh-CN" altLang="en-US" sz="2400" i="1" dirty="0">
                <a:latin typeface="华文楷体"/>
                <a:ea typeface="华文楷体"/>
                <a:cs typeface="华文楷体"/>
              </a:rPr>
              <a:t>混乱</a:t>
            </a:r>
            <a:r>
              <a:rPr lang="en-US" sz="2400" i="1" dirty="0">
                <a:solidFill>
                  <a:srgbClr val="564B3C"/>
                </a:solidFill>
              </a:rPr>
              <a:t>)</a:t>
            </a:r>
            <a:r>
              <a:rPr lang="en-US" sz="2400" dirty="0">
                <a:solidFill>
                  <a:srgbClr val="564B3C"/>
                </a:solidFill>
              </a:rPr>
              <a:t> and a poor response. For example: ‘Would you say you have strong problem-solving skills? Does the example you have outlined highlight this and how can what you have learned from that experience be applied to future situations?’</a:t>
            </a:r>
          </a:p>
          <a:p>
            <a:endParaRPr lang="en-US" sz="2400" dirty="0"/>
          </a:p>
        </p:txBody>
      </p:sp>
      <p:pic>
        <p:nvPicPr>
          <p:cNvPr id="4" name="Picture 3"/>
          <p:cNvPicPr>
            <a:picLocks noChangeAspect="1"/>
          </p:cNvPicPr>
          <p:nvPr/>
        </p:nvPicPr>
        <p:blipFill>
          <a:blip r:embed="rId2"/>
          <a:stretch>
            <a:fillRect/>
          </a:stretch>
        </p:blipFill>
        <p:spPr>
          <a:xfrm>
            <a:off x="4486436" y="3421443"/>
            <a:ext cx="4657563" cy="3105042"/>
          </a:xfrm>
          <a:prstGeom prst="rect">
            <a:avLst/>
          </a:prstGeom>
        </p:spPr>
      </p:pic>
    </p:spTree>
    <p:extLst>
      <p:ext uri="{BB962C8B-B14F-4D97-AF65-F5344CB8AC3E}">
        <p14:creationId xmlns:p14="http://schemas.microsoft.com/office/powerpoint/2010/main" val="13527761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lgn="just">
              <a:buNone/>
            </a:pPr>
            <a:r>
              <a:rPr lang="en-US" sz="2400" b="1" u="sng" dirty="0">
                <a:solidFill>
                  <a:srgbClr val="564B3C"/>
                </a:solidFill>
              </a:rPr>
              <a:t>Discriminatory Questions</a:t>
            </a:r>
            <a:endParaRPr lang="en-US" sz="2400" dirty="0">
              <a:solidFill>
                <a:srgbClr val="564B3C"/>
              </a:solidFill>
            </a:endParaRPr>
          </a:p>
          <a:p>
            <a:r>
              <a:rPr lang="en-US" sz="2400" dirty="0">
                <a:solidFill>
                  <a:srgbClr val="564B3C"/>
                </a:solidFill>
              </a:rPr>
              <a:t>These questions have some form of discrimination, bias or </a:t>
            </a:r>
            <a:r>
              <a:rPr lang="en-US" sz="2400" i="1" dirty="0">
                <a:solidFill>
                  <a:srgbClr val="564B3C"/>
                </a:solidFill>
              </a:rPr>
              <a:t>stereotyping (</a:t>
            </a:r>
            <a:r>
              <a:rPr lang="zh-CN" altLang="en-US" sz="2400" i="1" dirty="0">
                <a:latin typeface="华文楷体"/>
                <a:ea typeface="华文楷体"/>
                <a:cs typeface="华文楷体"/>
              </a:rPr>
              <a:t>定型的</a:t>
            </a:r>
            <a:r>
              <a:rPr lang="en-US" sz="2400" i="1" dirty="0">
                <a:solidFill>
                  <a:srgbClr val="564B3C"/>
                </a:solidFill>
              </a:rPr>
              <a:t>)</a:t>
            </a:r>
            <a:r>
              <a:rPr lang="en-US" sz="2400" dirty="0">
                <a:solidFill>
                  <a:srgbClr val="564B3C"/>
                </a:solidFill>
              </a:rPr>
              <a:t>. These are not only unfair, but can lead to very public consequences should a candidate decide to take things further. Questions that have the potential of being discriminatory are usually about issues such as:</a:t>
            </a:r>
          </a:p>
          <a:p>
            <a:pPr lvl="1"/>
            <a:r>
              <a:rPr lang="en-US" sz="2400" dirty="0">
                <a:solidFill>
                  <a:srgbClr val="564B3C"/>
                </a:solidFill>
              </a:rPr>
              <a:t>Marital status</a:t>
            </a:r>
          </a:p>
          <a:p>
            <a:pPr lvl="1"/>
            <a:r>
              <a:rPr lang="en-US" sz="2400" dirty="0">
                <a:solidFill>
                  <a:srgbClr val="564B3C"/>
                </a:solidFill>
              </a:rPr>
              <a:t>Family/</a:t>
            </a:r>
            <a:r>
              <a:rPr lang="en-US" sz="2400" dirty="0" err="1">
                <a:solidFill>
                  <a:srgbClr val="564B3C"/>
                </a:solidFill>
              </a:rPr>
              <a:t>Carer</a:t>
            </a:r>
            <a:r>
              <a:rPr lang="en-US" sz="2400" dirty="0">
                <a:solidFill>
                  <a:srgbClr val="564B3C"/>
                </a:solidFill>
              </a:rPr>
              <a:t> responsibility</a:t>
            </a:r>
          </a:p>
          <a:p>
            <a:pPr lvl="1"/>
            <a:r>
              <a:rPr lang="en-US" sz="2400" dirty="0">
                <a:solidFill>
                  <a:srgbClr val="564B3C"/>
                </a:solidFill>
              </a:rPr>
              <a:t>Gender</a:t>
            </a:r>
          </a:p>
          <a:p>
            <a:pPr lvl="1"/>
            <a:r>
              <a:rPr lang="en-US" sz="2400" dirty="0">
                <a:solidFill>
                  <a:srgbClr val="564B3C"/>
                </a:solidFill>
              </a:rPr>
              <a:t>Race</a:t>
            </a:r>
          </a:p>
          <a:p>
            <a:pPr lvl="1"/>
            <a:r>
              <a:rPr lang="en-US" sz="2400" dirty="0">
                <a:solidFill>
                  <a:srgbClr val="564B3C"/>
                </a:solidFill>
              </a:rPr>
              <a:t>Disability and ability to undertake the role</a:t>
            </a:r>
          </a:p>
          <a:p>
            <a:pPr lvl="1"/>
            <a:r>
              <a:rPr lang="en-US" sz="2400" dirty="0">
                <a:solidFill>
                  <a:srgbClr val="564B3C"/>
                </a:solidFill>
              </a:rPr>
              <a:t>Age</a:t>
            </a:r>
          </a:p>
          <a:p>
            <a:endParaRPr lang="en-US" sz="2400" dirty="0"/>
          </a:p>
        </p:txBody>
      </p:sp>
    </p:spTree>
    <p:extLst>
      <p:ext uri="{BB962C8B-B14F-4D97-AF65-F5344CB8AC3E}">
        <p14:creationId xmlns:p14="http://schemas.microsoft.com/office/powerpoint/2010/main" val="2674604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The employer has the legal responsibility to ensure that no </a:t>
            </a:r>
            <a:r>
              <a:rPr lang="en-US" sz="2400" i="1" dirty="0"/>
              <a:t>unlawful discrimination (</a:t>
            </a:r>
            <a:r>
              <a:rPr lang="zh-CN" altLang="en-US" sz="2400" i="1" dirty="0">
                <a:latin typeface="华文楷体"/>
                <a:ea typeface="华文楷体"/>
                <a:cs typeface="华文楷体"/>
              </a:rPr>
              <a:t>非法歧视</a:t>
            </a:r>
            <a:r>
              <a:rPr lang="en-US" sz="2400" i="1" dirty="0"/>
              <a:t>)</a:t>
            </a:r>
            <a:r>
              <a:rPr lang="en-US" sz="2400" dirty="0"/>
              <a:t> occurs in the recruitment and selection process on the grounds of sex, race, disability, age, and </a:t>
            </a:r>
            <a:r>
              <a:rPr lang="en-US" sz="2400" i="1" dirty="0"/>
              <a:t>religion (</a:t>
            </a:r>
            <a:r>
              <a:rPr lang="zh-CN" altLang="en-US" sz="2400" i="1" dirty="0">
                <a:latin typeface="华文楷体"/>
                <a:ea typeface="华文楷体"/>
                <a:cs typeface="华文楷体"/>
              </a:rPr>
              <a:t>宗教</a:t>
            </a:r>
            <a:r>
              <a:rPr lang="en-US" sz="2400" i="1" dirty="0"/>
              <a:t>)</a:t>
            </a:r>
            <a:r>
              <a:rPr lang="en-US" sz="2400" dirty="0"/>
              <a:t> or belief. </a:t>
            </a:r>
          </a:p>
          <a:p>
            <a:r>
              <a:rPr lang="en-US" sz="2400" dirty="0"/>
              <a:t>Equality of opportunity is an </a:t>
            </a:r>
            <a:r>
              <a:rPr lang="en-US" sz="2400" i="1" dirty="0"/>
              <a:t>integral (important </a:t>
            </a:r>
            <a:r>
              <a:rPr lang="zh-CN" altLang="en-US" sz="2400" i="1" dirty="0">
                <a:latin typeface="华文楷体"/>
                <a:ea typeface="华文楷体"/>
                <a:cs typeface="华文楷体"/>
              </a:rPr>
              <a:t>积分</a:t>
            </a:r>
            <a:r>
              <a:rPr lang="en-US" sz="2400" i="1" dirty="0"/>
              <a:t>)</a:t>
            </a:r>
            <a:r>
              <a:rPr lang="en-US" sz="2400" dirty="0"/>
              <a:t> part of the recruitment and selection process, and employers may offer training and encouragement to any </a:t>
            </a:r>
            <a:r>
              <a:rPr lang="en-US" sz="2400" u="sng" dirty="0"/>
              <a:t>under-represented groups</a:t>
            </a:r>
            <a:r>
              <a:rPr lang="en-US" sz="2400" dirty="0"/>
              <a:t>. </a:t>
            </a:r>
          </a:p>
          <a:p>
            <a:r>
              <a:rPr lang="en-US" sz="2400" dirty="0"/>
              <a:t>Examples include pre-application assistance for those who do not have English as their first language, or management development training for women where they are under-represented in management grades.</a:t>
            </a:r>
          </a:p>
          <a:p>
            <a:endParaRPr lang="en-US" sz="2400" dirty="0"/>
          </a:p>
        </p:txBody>
      </p:sp>
    </p:spTree>
    <p:extLst>
      <p:ext uri="{BB962C8B-B14F-4D97-AF65-F5344CB8AC3E}">
        <p14:creationId xmlns:p14="http://schemas.microsoft.com/office/powerpoint/2010/main" val="33406363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Potentially discriminatory questions</a:t>
            </a:r>
          </a:p>
        </p:txBody>
      </p:sp>
      <p:sp>
        <p:nvSpPr>
          <p:cNvPr id="3" name="Content Placeholder 2"/>
          <p:cNvSpPr>
            <a:spLocks noGrp="1"/>
          </p:cNvSpPr>
          <p:nvPr>
            <p:ph idx="1"/>
          </p:nvPr>
        </p:nvSpPr>
        <p:spPr/>
        <p:txBody>
          <a:bodyPr/>
          <a:lstStyle/>
          <a:p>
            <a:r>
              <a:rPr lang="en-US" sz="2400" dirty="0">
                <a:solidFill>
                  <a:srgbClr val="564B3C"/>
                </a:solidFill>
              </a:rPr>
              <a:t>‘There are very few women working here. Do you think you could </a:t>
            </a:r>
            <a:r>
              <a:rPr lang="en-US" sz="2400" i="1" dirty="0">
                <a:solidFill>
                  <a:srgbClr val="564B3C"/>
                </a:solidFill>
              </a:rPr>
              <a:t>cope (manage)</a:t>
            </a:r>
            <a:r>
              <a:rPr lang="en-US" sz="2400" dirty="0">
                <a:solidFill>
                  <a:srgbClr val="564B3C"/>
                </a:solidFill>
              </a:rPr>
              <a:t>?’</a:t>
            </a:r>
          </a:p>
          <a:p>
            <a:r>
              <a:rPr lang="en-US" sz="2400" dirty="0">
                <a:solidFill>
                  <a:srgbClr val="564B3C"/>
                </a:solidFill>
              </a:rPr>
              <a:t>‘Does your condition mean you need to take time off to visit a doctor?’</a:t>
            </a:r>
          </a:p>
          <a:p>
            <a:r>
              <a:rPr lang="en-US" sz="2400" dirty="0">
                <a:solidFill>
                  <a:srgbClr val="564B3C"/>
                </a:solidFill>
              </a:rPr>
              <a:t>‘I see you’re recently married. Do you intend to have children in the near future?’</a:t>
            </a:r>
          </a:p>
          <a:p>
            <a:pPr algn="just"/>
            <a:endParaRPr lang="en-US" sz="2400" dirty="0">
              <a:solidFill>
                <a:srgbClr val="564B3C"/>
              </a:solidFill>
            </a:endParaRPr>
          </a:p>
        </p:txBody>
      </p:sp>
    </p:spTree>
    <p:extLst>
      <p:ext uri="{BB962C8B-B14F-4D97-AF65-F5344CB8AC3E}">
        <p14:creationId xmlns:p14="http://schemas.microsoft.com/office/powerpoint/2010/main" val="19103986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solidFill>
                  <a:srgbClr val="564B3C"/>
                </a:solidFill>
              </a:rPr>
              <a:t>‘You live rather a long way away and don’t drive. With the shift patterns here, will you be all right going to and from work in the dark?’</a:t>
            </a:r>
          </a:p>
          <a:p>
            <a:r>
              <a:rPr lang="en-US" sz="2400" dirty="0">
                <a:solidFill>
                  <a:srgbClr val="564B3C"/>
                </a:solidFill>
              </a:rPr>
              <a:t>‘We don’t have anyone else here from an </a:t>
            </a:r>
            <a:r>
              <a:rPr lang="en-US" sz="2400" i="1" dirty="0">
                <a:solidFill>
                  <a:srgbClr val="564B3C"/>
                </a:solidFill>
              </a:rPr>
              <a:t>ethnic minority (</a:t>
            </a:r>
            <a:r>
              <a:rPr lang="zh-CN" altLang="en-US" sz="2400" i="1" dirty="0">
                <a:latin typeface="华文楷体"/>
                <a:ea typeface="华文楷体"/>
                <a:cs typeface="华文楷体"/>
              </a:rPr>
              <a:t>少数族裔</a:t>
            </a:r>
            <a:r>
              <a:rPr lang="en-US" sz="2400" i="1" dirty="0">
                <a:solidFill>
                  <a:srgbClr val="564B3C"/>
                </a:solidFill>
              </a:rPr>
              <a:t>)</a:t>
            </a:r>
            <a:r>
              <a:rPr lang="en-US" sz="2400" dirty="0">
                <a:solidFill>
                  <a:srgbClr val="564B3C"/>
                </a:solidFill>
              </a:rPr>
              <a:t>. Will you be able to cope with the jokes and </a:t>
            </a:r>
            <a:r>
              <a:rPr lang="en-US" sz="2400" i="1" dirty="0">
                <a:solidFill>
                  <a:srgbClr val="564B3C"/>
                </a:solidFill>
              </a:rPr>
              <a:t>banter (</a:t>
            </a:r>
            <a:r>
              <a:rPr lang="zh-CN" altLang="en-US" sz="2400" i="1" dirty="0">
                <a:latin typeface="华文楷体"/>
                <a:ea typeface="华文楷体"/>
                <a:cs typeface="华文楷体"/>
              </a:rPr>
              <a:t>戏谑</a:t>
            </a:r>
            <a:r>
              <a:rPr lang="en-US" sz="2400" i="1" dirty="0">
                <a:solidFill>
                  <a:srgbClr val="564B3C"/>
                </a:solidFill>
              </a:rPr>
              <a:t>)</a:t>
            </a:r>
            <a:r>
              <a:rPr lang="en-US" sz="2400" dirty="0">
                <a:solidFill>
                  <a:srgbClr val="564B3C"/>
                </a:solidFill>
              </a:rPr>
              <a:t>?’</a:t>
            </a:r>
          </a:p>
          <a:p>
            <a:r>
              <a:rPr lang="en-US" sz="2400" dirty="0">
                <a:solidFill>
                  <a:srgbClr val="564B3C"/>
                </a:solidFill>
              </a:rPr>
              <a:t>‘You’re older than most of our staff. How do you think you’ll fit in?’</a:t>
            </a:r>
          </a:p>
          <a:p>
            <a:r>
              <a:rPr lang="en-US" sz="2400" dirty="0">
                <a:solidFill>
                  <a:srgbClr val="564B3C"/>
                </a:solidFill>
              </a:rPr>
              <a:t>‘What arrangements have you made for childcare while you’re at work?’</a:t>
            </a:r>
          </a:p>
          <a:p>
            <a:endParaRPr lang="en-US" sz="2400" dirty="0"/>
          </a:p>
        </p:txBody>
      </p:sp>
    </p:spTree>
    <p:extLst>
      <p:ext uri="{BB962C8B-B14F-4D97-AF65-F5344CB8AC3E}">
        <p14:creationId xmlns:p14="http://schemas.microsoft.com/office/powerpoint/2010/main" val="2466028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Sample interview questions</a:t>
            </a:r>
          </a:p>
        </p:txBody>
      </p:sp>
      <p:sp>
        <p:nvSpPr>
          <p:cNvPr id="3" name="Content Placeholder 2"/>
          <p:cNvSpPr>
            <a:spLocks noGrp="1"/>
          </p:cNvSpPr>
          <p:nvPr>
            <p:ph idx="1"/>
          </p:nvPr>
        </p:nvSpPr>
        <p:spPr/>
        <p:txBody>
          <a:bodyPr>
            <a:noAutofit/>
          </a:bodyPr>
          <a:lstStyle/>
          <a:p>
            <a:r>
              <a:rPr lang="en-US" sz="2400" dirty="0"/>
              <a:t>‘What would you say was your major achievement in your previous job?’</a:t>
            </a:r>
          </a:p>
          <a:p>
            <a:r>
              <a:rPr lang="en-US" sz="2400" dirty="0"/>
              <a:t>‘What would be an example of an important goal you set yourself in the past and how did you go about achieving it?’</a:t>
            </a:r>
          </a:p>
          <a:p>
            <a:r>
              <a:rPr lang="en-US" sz="2400" dirty="0"/>
              <a:t>‘What do you do when faced with a problem that tests your ability to cope? Give an example.’</a:t>
            </a:r>
          </a:p>
          <a:p>
            <a:r>
              <a:rPr lang="en-US" sz="2400" dirty="0"/>
              <a:t>‘How do you go about reaching decisions in </a:t>
            </a:r>
            <a:r>
              <a:rPr lang="en-US" sz="2400" dirty="0" err="1"/>
              <a:t>pressurised</a:t>
            </a:r>
            <a:r>
              <a:rPr lang="en-US" sz="2400" dirty="0"/>
              <a:t> situations?’</a:t>
            </a:r>
          </a:p>
          <a:p>
            <a:pPr marL="0" indent="0">
              <a:buNone/>
            </a:pPr>
            <a:endParaRPr lang="en-US" sz="2400" dirty="0"/>
          </a:p>
          <a:p>
            <a:endParaRPr lang="en-US" sz="2400" dirty="0"/>
          </a:p>
          <a:p>
            <a:endParaRPr lang="en-US" sz="2400" dirty="0"/>
          </a:p>
        </p:txBody>
      </p:sp>
    </p:spTree>
    <p:extLst>
      <p:ext uri="{BB962C8B-B14F-4D97-AF65-F5344CB8AC3E}">
        <p14:creationId xmlns:p14="http://schemas.microsoft.com/office/powerpoint/2010/main" val="40300404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solidFill>
                  <a:srgbClr val="564B3C"/>
                </a:solidFill>
              </a:rPr>
              <a:t>‘What did you do in your last role to ensure you were effective with your planning and </a:t>
            </a:r>
            <a:r>
              <a:rPr lang="en-US" sz="2400" dirty="0" err="1">
                <a:solidFill>
                  <a:srgbClr val="564B3C"/>
                </a:solidFill>
              </a:rPr>
              <a:t>organising</a:t>
            </a:r>
            <a:r>
              <a:rPr lang="en-US" sz="2400" dirty="0">
                <a:solidFill>
                  <a:srgbClr val="564B3C"/>
                </a:solidFill>
              </a:rPr>
              <a:t>?’</a:t>
            </a:r>
          </a:p>
          <a:p>
            <a:r>
              <a:rPr lang="en-US" sz="2400" dirty="0">
                <a:solidFill>
                  <a:srgbClr val="564B3C"/>
                </a:solidFill>
              </a:rPr>
              <a:t>‘How do you deal with conflicting priorities? Use examples to </a:t>
            </a:r>
            <a:r>
              <a:rPr lang="en-US" sz="2400" i="1" dirty="0">
                <a:solidFill>
                  <a:srgbClr val="564B3C"/>
                </a:solidFill>
              </a:rPr>
              <a:t>illustrate (</a:t>
            </a:r>
            <a:r>
              <a:rPr lang="en-US" sz="2400" i="1" dirty="0" err="1">
                <a:solidFill>
                  <a:srgbClr val="564B3C"/>
                </a:solidFill>
              </a:rPr>
              <a:t>demostrate</a:t>
            </a:r>
            <a:r>
              <a:rPr lang="en-US" sz="2400" i="1" dirty="0">
                <a:solidFill>
                  <a:srgbClr val="564B3C"/>
                </a:solidFill>
              </a:rPr>
              <a:t>)</a:t>
            </a:r>
            <a:r>
              <a:rPr lang="en-US" sz="2400" dirty="0">
                <a:solidFill>
                  <a:srgbClr val="564B3C"/>
                </a:solidFill>
              </a:rPr>
              <a:t> your point.’</a:t>
            </a:r>
          </a:p>
          <a:p>
            <a:r>
              <a:rPr lang="en-US" sz="2400" dirty="0">
                <a:solidFill>
                  <a:srgbClr val="564B3C"/>
                </a:solidFill>
              </a:rPr>
              <a:t>‘How would you use your communication skills to get your point across when others are in disagreement with you?’</a:t>
            </a:r>
          </a:p>
          <a:p>
            <a:r>
              <a:rPr lang="en-US" sz="2400" dirty="0">
                <a:solidFill>
                  <a:srgbClr val="564B3C"/>
                </a:solidFill>
              </a:rPr>
              <a:t>‘How do you go about motivating colleagues and subordinates when you are all under pressure?’</a:t>
            </a:r>
          </a:p>
          <a:p>
            <a:endParaRPr lang="en-US" sz="2400" dirty="0"/>
          </a:p>
        </p:txBody>
      </p:sp>
    </p:spTree>
    <p:extLst>
      <p:ext uri="{BB962C8B-B14F-4D97-AF65-F5344CB8AC3E}">
        <p14:creationId xmlns:p14="http://schemas.microsoft.com/office/powerpoint/2010/main" val="13131640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Interviewing skills</a:t>
            </a:r>
          </a:p>
        </p:txBody>
      </p:sp>
      <p:sp>
        <p:nvSpPr>
          <p:cNvPr id="3" name="Content Placeholder 2"/>
          <p:cNvSpPr>
            <a:spLocks noGrp="1"/>
          </p:cNvSpPr>
          <p:nvPr>
            <p:ph idx="1"/>
          </p:nvPr>
        </p:nvSpPr>
        <p:spPr>
          <a:xfrm>
            <a:off x="498475" y="1356814"/>
            <a:ext cx="7556500" cy="4769349"/>
          </a:xfrm>
        </p:spPr>
        <p:txBody>
          <a:bodyPr>
            <a:noAutofit/>
          </a:bodyPr>
          <a:lstStyle/>
          <a:p>
            <a:r>
              <a:rPr lang="en-US" sz="2400" dirty="0"/>
              <a:t>Interviewing is more than asking questions. It is also about listening carefully to what you are told and </a:t>
            </a:r>
            <a:r>
              <a:rPr lang="en-US" sz="2400" i="1" dirty="0"/>
              <a:t>interpreting (</a:t>
            </a:r>
            <a:r>
              <a:rPr lang="zh-CN" altLang="en-US" sz="2400" i="1" dirty="0">
                <a:latin typeface="华文楷体"/>
                <a:ea typeface="华文楷体"/>
                <a:cs typeface="华文楷体"/>
              </a:rPr>
              <a:t>解释</a:t>
            </a:r>
            <a:r>
              <a:rPr lang="en-US" sz="2400" i="1" dirty="0"/>
              <a:t>)</a:t>
            </a:r>
            <a:r>
              <a:rPr lang="en-US" sz="2400" dirty="0"/>
              <a:t> the information you receive, through both </a:t>
            </a:r>
            <a:r>
              <a:rPr lang="en-US" sz="2400" i="1" dirty="0"/>
              <a:t>oral (spoken)</a:t>
            </a:r>
            <a:r>
              <a:rPr lang="en-US" sz="2400" dirty="0"/>
              <a:t> and </a:t>
            </a:r>
            <a:r>
              <a:rPr lang="en-US" sz="2400" i="1" dirty="0"/>
              <a:t>non-verbal (written, body language)</a:t>
            </a:r>
            <a:r>
              <a:rPr lang="en-US" sz="2400" dirty="0"/>
              <a:t> communication.</a:t>
            </a:r>
          </a:p>
          <a:p>
            <a:pPr marL="0" indent="0">
              <a:buNone/>
            </a:pPr>
            <a:r>
              <a:rPr lang="en-US" sz="2400" i="1" dirty="0"/>
              <a:t> </a:t>
            </a:r>
            <a:r>
              <a:rPr lang="en-US" sz="2400" b="1" u="sng" dirty="0"/>
              <a:t>Listening Skills</a:t>
            </a:r>
            <a:endParaRPr lang="en-US" sz="2400" b="1" dirty="0"/>
          </a:p>
          <a:p>
            <a:r>
              <a:rPr lang="en-US" sz="2400" dirty="0"/>
              <a:t>Listening is harder than we think. This is partly because the brain can process information faster than someone can talk. Research shows that we remember only 30 per cent of what we hear. Here are some common </a:t>
            </a:r>
            <a:r>
              <a:rPr lang="en-US" sz="2400" i="1" dirty="0"/>
              <a:t>traits (</a:t>
            </a:r>
            <a:r>
              <a:rPr lang="zh-CN" altLang="en-US" sz="2400" i="1" dirty="0">
                <a:latin typeface="华文楷体"/>
                <a:ea typeface="华文楷体"/>
                <a:cs typeface="华文楷体"/>
              </a:rPr>
              <a:t>特征</a:t>
            </a:r>
            <a:r>
              <a:rPr lang="en-US" sz="2400" i="1" dirty="0"/>
              <a:t>)</a:t>
            </a:r>
            <a:r>
              <a:rPr lang="en-US" sz="2400" dirty="0"/>
              <a:t> that people display when listening: </a:t>
            </a:r>
          </a:p>
          <a:p>
            <a:pPr marL="114300" indent="0">
              <a:buNone/>
            </a:pPr>
            <a:endParaRPr lang="en-US" sz="2400" i="1" dirty="0"/>
          </a:p>
          <a:p>
            <a:pPr marL="114300" indent="0">
              <a:buNone/>
            </a:pPr>
            <a:endParaRPr lang="en-US" sz="2400" dirty="0"/>
          </a:p>
        </p:txBody>
      </p:sp>
    </p:spTree>
    <p:extLst>
      <p:ext uri="{BB962C8B-B14F-4D97-AF65-F5344CB8AC3E}">
        <p14:creationId xmlns:p14="http://schemas.microsoft.com/office/powerpoint/2010/main" val="24292185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i="1" dirty="0">
                <a:solidFill>
                  <a:srgbClr val="564B3C"/>
                </a:solidFill>
              </a:rPr>
              <a:t>Hearing only what we expect to hear (</a:t>
            </a:r>
            <a:r>
              <a:rPr lang="zh-CN" altLang="en-US" sz="2400" i="1" dirty="0">
                <a:latin typeface="华文楷体"/>
                <a:ea typeface="华文楷体"/>
                <a:cs typeface="华文楷体"/>
              </a:rPr>
              <a:t>只听到我们希望听到什么</a:t>
            </a:r>
            <a:r>
              <a:rPr lang="en-US" sz="2400" i="1" dirty="0">
                <a:solidFill>
                  <a:srgbClr val="564B3C"/>
                </a:solidFill>
              </a:rPr>
              <a:t>)</a:t>
            </a:r>
            <a:r>
              <a:rPr lang="en-US" sz="2400" dirty="0">
                <a:solidFill>
                  <a:srgbClr val="564B3C"/>
                </a:solidFill>
              </a:rPr>
              <a:t>.</a:t>
            </a:r>
          </a:p>
          <a:p>
            <a:r>
              <a:rPr lang="en-US" sz="2400" i="1" dirty="0">
                <a:solidFill>
                  <a:srgbClr val="564B3C"/>
                </a:solidFill>
              </a:rPr>
              <a:t>Making assumptions about what the other person means (</a:t>
            </a:r>
            <a:r>
              <a:rPr lang="zh-CN" altLang="en-US" sz="2400" i="1" dirty="0">
                <a:latin typeface="华文楷体"/>
                <a:ea typeface="华文楷体"/>
                <a:cs typeface="华文楷体"/>
              </a:rPr>
              <a:t>假设其他人意味着什么</a:t>
            </a:r>
            <a:r>
              <a:rPr lang="en-US" sz="2400" i="1" dirty="0">
                <a:solidFill>
                  <a:srgbClr val="564B3C"/>
                </a:solidFill>
              </a:rPr>
              <a:t>)</a:t>
            </a:r>
            <a:r>
              <a:rPr lang="en-US" sz="2400" dirty="0">
                <a:solidFill>
                  <a:srgbClr val="564B3C"/>
                </a:solidFill>
              </a:rPr>
              <a:t>.</a:t>
            </a:r>
          </a:p>
          <a:p>
            <a:r>
              <a:rPr lang="en-US" sz="2400" dirty="0">
                <a:solidFill>
                  <a:srgbClr val="564B3C"/>
                </a:solidFill>
              </a:rPr>
              <a:t>Becoming </a:t>
            </a:r>
            <a:r>
              <a:rPr lang="en-US" sz="2400" i="1" dirty="0">
                <a:solidFill>
                  <a:srgbClr val="564B3C"/>
                </a:solidFill>
              </a:rPr>
              <a:t>distracted (</a:t>
            </a:r>
            <a:r>
              <a:rPr lang="zh-CN" altLang="en-US" sz="2400" i="1" dirty="0">
                <a:latin typeface="华文楷体"/>
                <a:ea typeface="华文楷体"/>
                <a:cs typeface="华文楷体"/>
              </a:rPr>
              <a:t>愣</a:t>
            </a:r>
            <a:r>
              <a:rPr lang="en-US" sz="2400" i="1" dirty="0">
                <a:solidFill>
                  <a:srgbClr val="564B3C"/>
                </a:solidFill>
              </a:rPr>
              <a:t>)</a:t>
            </a:r>
            <a:r>
              <a:rPr lang="en-US" sz="2400" dirty="0">
                <a:solidFill>
                  <a:srgbClr val="564B3C"/>
                </a:solidFill>
              </a:rPr>
              <a:t>.</a:t>
            </a:r>
          </a:p>
          <a:p>
            <a:r>
              <a:rPr lang="en-US" sz="2400" i="1" dirty="0">
                <a:solidFill>
                  <a:srgbClr val="564B3C"/>
                </a:solidFill>
              </a:rPr>
              <a:t>Interrupting (</a:t>
            </a:r>
            <a:r>
              <a:rPr lang="zh-CN" altLang="en-US" sz="2400" i="1" dirty="0">
                <a:latin typeface="华文楷体"/>
                <a:ea typeface="华文楷体"/>
                <a:cs typeface="华文楷体"/>
              </a:rPr>
              <a:t>中断</a:t>
            </a:r>
            <a:r>
              <a:rPr lang="en-US" sz="2400" i="1" dirty="0">
                <a:solidFill>
                  <a:srgbClr val="564B3C"/>
                </a:solidFill>
              </a:rPr>
              <a:t>)</a:t>
            </a:r>
            <a:r>
              <a:rPr lang="en-US" sz="2400" dirty="0">
                <a:solidFill>
                  <a:srgbClr val="564B3C"/>
                </a:solidFill>
              </a:rPr>
              <a:t> to make a point.</a:t>
            </a:r>
          </a:p>
          <a:p>
            <a:r>
              <a:rPr lang="en-US" sz="2400" dirty="0">
                <a:solidFill>
                  <a:srgbClr val="564B3C"/>
                </a:solidFill>
              </a:rPr>
              <a:t>Finishing someone’s sentence for them.</a:t>
            </a:r>
            <a:endParaRPr lang="en-US" sz="2400" dirty="0"/>
          </a:p>
        </p:txBody>
      </p:sp>
    </p:spTree>
    <p:extLst>
      <p:ext uri="{BB962C8B-B14F-4D97-AF65-F5344CB8AC3E}">
        <p14:creationId xmlns:p14="http://schemas.microsoft.com/office/powerpoint/2010/main" val="19924442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following points may help:</a:t>
            </a:r>
          </a:p>
        </p:txBody>
      </p:sp>
      <p:sp>
        <p:nvSpPr>
          <p:cNvPr id="3" name="Content Placeholder 2"/>
          <p:cNvSpPr>
            <a:spLocks noGrp="1"/>
          </p:cNvSpPr>
          <p:nvPr>
            <p:ph idx="1"/>
          </p:nvPr>
        </p:nvSpPr>
        <p:spPr/>
        <p:txBody>
          <a:bodyPr/>
          <a:lstStyle/>
          <a:p>
            <a:r>
              <a:rPr lang="en-US" sz="2400" dirty="0"/>
              <a:t>Sit up straight and maintain eye contact with the interviewee, without </a:t>
            </a:r>
            <a:r>
              <a:rPr lang="en-US" sz="2400" i="1" dirty="0"/>
              <a:t>staring (</a:t>
            </a:r>
            <a:r>
              <a:rPr lang="zh-CN" altLang="en-US" sz="2400" i="1" dirty="0">
                <a:latin typeface="华文楷体"/>
                <a:ea typeface="华文楷体"/>
                <a:cs typeface="华文楷体"/>
              </a:rPr>
              <a:t>盯着</a:t>
            </a:r>
            <a:r>
              <a:rPr lang="en-US" sz="2400" i="1" dirty="0"/>
              <a:t>)</a:t>
            </a:r>
            <a:r>
              <a:rPr lang="en-US" sz="2400" dirty="0"/>
              <a:t>. Nod and smile appropriately as they answer your questions.</a:t>
            </a:r>
          </a:p>
          <a:p>
            <a:r>
              <a:rPr lang="en-US" sz="2400" dirty="0"/>
              <a:t>Avoid being </a:t>
            </a:r>
            <a:r>
              <a:rPr lang="en-US" sz="2400" i="1" dirty="0"/>
              <a:t>distracted (</a:t>
            </a:r>
            <a:r>
              <a:rPr lang="zh-CN" altLang="en-US" sz="2400" i="1" dirty="0">
                <a:latin typeface="华文楷体"/>
                <a:ea typeface="华文楷体"/>
                <a:cs typeface="华文楷体"/>
              </a:rPr>
              <a:t>避免分心</a:t>
            </a:r>
            <a:r>
              <a:rPr lang="en-US" sz="2400" i="1" dirty="0"/>
              <a:t>)</a:t>
            </a:r>
            <a:r>
              <a:rPr lang="en-US" sz="2400" dirty="0"/>
              <a:t> by things around you - a ringing phone, a ticking clock or what’s going on outside the window.</a:t>
            </a:r>
          </a:p>
          <a:p>
            <a:r>
              <a:rPr lang="en-US" sz="2400" dirty="0"/>
              <a:t>Make notes to </a:t>
            </a:r>
            <a:r>
              <a:rPr lang="en-US" sz="2400" i="1" dirty="0"/>
              <a:t>help you concentrate (</a:t>
            </a:r>
            <a:r>
              <a:rPr lang="zh-CN" altLang="en-US" sz="2400" i="1" dirty="0">
                <a:latin typeface="华文楷体"/>
                <a:ea typeface="华文楷体"/>
                <a:cs typeface="华文楷体"/>
              </a:rPr>
              <a:t>帮助你集中精力</a:t>
            </a:r>
            <a:r>
              <a:rPr lang="en-US" sz="2400" i="1" dirty="0"/>
              <a:t>) </a:t>
            </a:r>
            <a:r>
              <a:rPr lang="en-US" sz="2400" dirty="0"/>
              <a:t>on relating the answer you are hearing to the question you have just asked.</a:t>
            </a:r>
          </a:p>
          <a:p>
            <a:pPr marL="114300" indent="0">
              <a:buNone/>
            </a:pPr>
            <a:endParaRPr lang="en-US" sz="2400" dirty="0"/>
          </a:p>
        </p:txBody>
      </p:sp>
    </p:spTree>
    <p:extLst>
      <p:ext uri="{BB962C8B-B14F-4D97-AF65-F5344CB8AC3E}">
        <p14:creationId xmlns:p14="http://schemas.microsoft.com/office/powerpoint/2010/main" val="15027388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6"/>
          </a:xfrm>
        </p:spPr>
        <p:txBody>
          <a:bodyPr/>
          <a:lstStyle/>
          <a:p>
            <a:r>
              <a:rPr lang="en-US" sz="2400" dirty="0">
                <a:solidFill>
                  <a:srgbClr val="564B3C"/>
                </a:solidFill>
              </a:rPr>
              <a:t>Pick out the key issues they are </a:t>
            </a:r>
            <a:r>
              <a:rPr lang="en-US" sz="2400" i="1" dirty="0" err="1">
                <a:solidFill>
                  <a:srgbClr val="564B3C"/>
                </a:solidFill>
              </a:rPr>
              <a:t>emphasising</a:t>
            </a:r>
            <a:r>
              <a:rPr lang="en-US" sz="2400" i="1" dirty="0">
                <a:solidFill>
                  <a:srgbClr val="564B3C"/>
                </a:solidFill>
              </a:rPr>
              <a:t> (</a:t>
            </a:r>
            <a:r>
              <a:rPr lang="zh-CN" altLang="en-US" sz="2400" i="1" dirty="0">
                <a:latin typeface="华文楷体"/>
                <a:ea typeface="华文楷体"/>
                <a:cs typeface="华文楷体"/>
              </a:rPr>
              <a:t>强调</a:t>
            </a:r>
            <a:r>
              <a:rPr lang="en-US" sz="2400" i="1" dirty="0">
                <a:solidFill>
                  <a:srgbClr val="564B3C"/>
                </a:solidFill>
              </a:rPr>
              <a:t>)</a:t>
            </a:r>
            <a:r>
              <a:rPr lang="en-US" sz="2400" dirty="0">
                <a:solidFill>
                  <a:srgbClr val="564B3C"/>
                </a:solidFill>
              </a:rPr>
              <a:t>.</a:t>
            </a:r>
          </a:p>
          <a:p>
            <a:r>
              <a:rPr lang="en-US" sz="2400" i="1" dirty="0">
                <a:solidFill>
                  <a:srgbClr val="564B3C"/>
                </a:solidFill>
              </a:rPr>
              <a:t>Ask questions to clarify any unclear responses (</a:t>
            </a:r>
            <a:r>
              <a:rPr lang="zh-CN" altLang="en-US" sz="2400" i="1" dirty="0">
                <a:latin typeface="华文楷体"/>
                <a:ea typeface="华文楷体"/>
                <a:cs typeface="华文楷体"/>
              </a:rPr>
              <a:t>问问题，以澄清任何不清楚的回应</a:t>
            </a:r>
            <a:r>
              <a:rPr lang="en-US" sz="2400" i="1" dirty="0">
                <a:solidFill>
                  <a:srgbClr val="564B3C"/>
                </a:solidFill>
              </a:rPr>
              <a:t>) </a:t>
            </a:r>
            <a:r>
              <a:rPr lang="en-US" sz="2400" dirty="0">
                <a:solidFill>
                  <a:srgbClr val="564B3C"/>
                </a:solidFill>
              </a:rPr>
              <a:t>and </a:t>
            </a:r>
            <a:r>
              <a:rPr lang="en-US" sz="2400" i="1" dirty="0" err="1">
                <a:solidFill>
                  <a:srgbClr val="564B3C"/>
                </a:solidFill>
              </a:rPr>
              <a:t>summarise</a:t>
            </a:r>
            <a:r>
              <a:rPr lang="en-US" sz="2400" i="1" dirty="0">
                <a:solidFill>
                  <a:srgbClr val="564B3C"/>
                </a:solidFill>
              </a:rPr>
              <a:t> (</a:t>
            </a:r>
            <a:r>
              <a:rPr lang="zh-CN" altLang="en-US" sz="2400" i="1" dirty="0">
                <a:latin typeface="华文楷体"/>
                <a:ea typeface="华文楷体"/>
                <a:cs typeface="华文楷体"/>
              </a:rPr>
              <a:t>总结</a:t>
            </a:r>
            <a:r>
              <a:rPr lang="en-US" sz="2400" i="1" dirty="0">
                <a:solidFill>
                  <a:srgbClr val="564B3C"/>
                </a:solidFill>
              </a:rPr>
              <a:t>)</a:t>
            </a:r>
            <a:r>
              <a:rPr lang="en-US" sz="2400" dirty="0">
                <a:solidFill>
                  <a:srgbClr val="564B3C"/>
                </a:solidFill>
              </a:rPr>
              <a:t> what has been said to check you understand.</a:t>
            </a:r>
          </a:p>
          <a:p>
            <a:r>
              <a:rPr lang="en-US" sz="2400" dirty="0">
                <a:solidFill>
                  <a:srgbClr val="564B3C"/>
                </a:solidFill>
              </a:rPr>
              <a:t>Allow the other person time to speak. Don’t hurry them or finish their sentences for them.</a:t>
            </a:r>
          </a:p>
          <a:p>
            <a:r>
              <a:rPr lang="en-US" sz="2400" dirty="0">
                <a:solidFill>
                  <a:srgbClr val="564B3C"/>
                </a:solidFill>
              </a:rPr>
              <a:t>Remember </a:t>
            </a:r>
            <a:r>
              <a:rPr lang="en-US" sz="2400" i="1" dirty="0">
                <a:solidFill>
                  <a:srgbClr val="564B3C"/>
                </a:solidFill>
              </a:rPr>
              <a:t>silences (being quiet)</a:t>
            </a:r>
            <a:r>
              <a:rPr lang="en-US" sz="2400" dirty="0">
                <a:solidFill>
                  <a:srgbClr val="564B3C"/>
                </a:solidFill>
              </a:rPr>
              <a:t> are part of the process - they allow the candidate time to think of their answer.</a:t>
            </a:r>
          </a:p>
          <a:p>
            <a:endParaRPr lang="en-US" sz="2400" dirty="0">
              <a:solidFill>
                <a:srgbClr val="564B3C"/>
              </a:solidFill>
            </a:endParaRPr>
          </a:p>
          <a:p>
            <a:pPr marL="342900" indent="-342900">
              <a:buFont typeface="Arial"/>
              <a:buChar char="•"/>
            </a:pPr>
            <a:endParaRPr lang="en-US" sz="2400" dirty="0">
              <a:solidFill>
                <a:srgbClr val="564B3C"/>
              </a:solidFill>
            </a:endParaRPr>
          </a:p>
          <a:p>
            <a:endParaRPr lang="en-US" sz="2400" dirty="0"/>
          </a:p>
        </p:txBody>
      </p:sp>
    </p:spTree>
    <p:extLst>
      <p:ext uri="{BB962C8B-B14F-4D97-AF65-F5344CB8AC3E}">
        <p14:creationId xmlns:p14="http://schemas.microsoft.com/office/powerpoint/2010/main" val="4143842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solidFill>
                  <a:srgbClr val="564B3C"/>
                </a:solidFill>
              </a:rPr>
              <a:t>Avoid thinking of your next question until the present one has been fully answered.</a:t>
            </a:r>
          </a:p>
          <a:p>
            <a:r>
              <a:rPr lang="en-US" sz="2400" dirty="0">
                <a:solidFill>
                  <a:srgbClr val="564B3C"/>
                </a:solidFill>
              </a:rPr>
              <a:t>Listen to the </a:t>
            </a:r>
            <a:r>
              <a:rPr lang="en-US" sz="2400" i="1" dirty="0">
                <a:solidFill>
                  <a:srgbClr val="564B3C"/>
                </a:solidFill>
              </a:rPr>
              <a:t>tone of voice (</a:t>
            </a:r>
            <a:r>
              <a:rPr lang="zh-CN" altLang="en-US" sz="2400" i="1" dirty="0">
                <a:latin typeface="华文楷体"/>
                <a:ea typeface="华文楷体"/>
                <a:cs typeface="华文楷体"/>
              </a:rPr>
              <a:t>腔调</a:t>
            </a:r>
            <a:r>
              <a:rPr lang="en-US" sz="2400" i="1" dirty="0">
                <a:solidFill>
                  <a:srgbClr val="564B3C"/>
                </a:solidFill>
              </a:rPr>
              <a:t>)</a:t>
            </a:r>
            <a:r>
              <a:rPr lang="en-US" sz="2400" dirty="0">
                <a:solidFill>
                  <a:srgbClr val="564B3C"/>
                </a:solidFill>
              </a:rPr>
              <a:t>. A </a:t>
            </a:r>
            <a:r>
              <a:rPr lang="en-US" sz="2400" i="1" dirty="0">
                <a:solidFill>
                  <a:srgbClr val="564B3C"/>
                </a:solidFill>
              </a:rPr>
              <a:t>high pitch (</a:t>
            </a:r>
            <a:r>
              <a:rPr lang="zh-CN" altLang="en-US" sz="2400" i="1" dirty="0">
                <a:latin typeface="华文楷体"/>
                <a:ea typeface="华文楷体"/>
                <a:cs typeface="华文楷体"/>
              </a:rPr>
              <a:t>高音</a:t>
            </a:r>
            <a:r>
              <a:rPr lang="en-US" sz="2400" i="1" dirty="0">
                <a:solidFill>
                  <a:srgbClr val="564B3C"/>
                </a:solidFill>
              </a:rPr>
              <a:t>) </a:t>
            </a:r>
            <a:r>
              <a:rPr lang="en-US" sz="2400" dirty="0">
                <a:solidFill>
                  <a:srgbClr val="564B3C"/>
                </a:solidFill>
              </a:rPr>
              <a:t>may indicate an </a:t>
            </a:r>
            <a:r>
              <a:rPr lang="en-US" sz="2400" i="1" dirty="0">
                <a:solidFill>
                  <a:srgbClr val="564B3C"/>
                </a:solidFill>
              </a:rPr>
              <a:t>emotional response (</a:t>
            </a:r>
            <a:r>
              <a:rPr lang="zh-CN" altLang="en-US" sz="2400" i="1" dirty="0">
                <a:latin typeface="华文楷体"/>
                <a:ea typeface="华文楷体"/>
                <a:cs typeface="华文楷体"/>
              </a:rPr>
              <a:t>情绪反应</a:t>
            </a:r>
            <a:r>
              <a:rPr lang="en-US" sz="2400" i="1" dirty="0">
                <a:solidFill>
                  <a:srgbClr val="564B3C"/>
                </a:solidFill>
              </a:rPr>
              <a:t>)</a:t>
            </a:r>
            <a:r>
              <a:rPr lang="en-US" sz="2400" dirty="0">
                <a:solidFill>
                  <a:srgbClr val="564B3C"/>
                </a:solidFill>
              </a:rPr>
              <a:t>, while a </a:t>
            </a:r>
            <a:r>
              <a:rPr lang="en-US" sz="2400" i="1" dirty="0">
                <a:solidFill>
                  <a:srgbClr val="564B3C"/>
                </a:solidFill>
              </a:rPr>
              <a:t>dull (bored)</a:t>
            </a:r>
            <a:r>
              <a:rPr lang="en-US" sz="2400" dirty="0">
                <a:solidFill>
                  <a:srgbClr val="564B3C"/>
                </a:solidFill>
              </a:rPr>
              <a:t> tone may indicate lack of interest.</a:t>
            </a:r>
          </a:p>
          <a:p>
            <a:r>
              <a:rPr lang="en-US" sz="2400" dirty="0">
                <a:solidFill>
                  <a:srgbClr val="564B3C"/>
                </a:solidFill>
              </a:rPr>
              <a:t>Listen for certain words or phrases that may indicate </a:t>
            </a:r>
            <a:r>
              <a:rPr lang="en-US" sz="2400" i="1" dirty="0">
                <a:solidFill>
                  <a:srgbClr val="564B3C"/>
                </a:solidFill>
              </a:rPr>
              <a:t>lack of conviction (</a:t>
            </a:r>
            <a:r>
              <a:rPr lang="zh-CN" altLang="en-US" sz="2400" i="1" dirty="0">
                <a:latin typeface="华文楷体"/>
                <a:ea typeface="华文楷体"/>
                <a:cs typeface="华文楷体"/>
              </a:rPr>
              <a:t>缺乏信念</a:t>
            </a:r>
            <a:r>
              <a:rPr lang="en-US" sz="2400" i="1" dirty="0">
                <a:solidFill>
                  <a:srgbClr val="564B3C"/>
                </a:solidFill>
              </a:rPr>
              <a:t>)</a:t>
            </a:r>
            <a:r>
              <a:rPr lang="en-US" sz="2400" dirty="0">
                <a:solidFill>
                  <a:srgbClr val="564B3C"/>
                </a:solidFill>
              </a:rPr>
              <a:t>, such as ‘I should have…’, ‘I might have …’ or ‘I tried but…’</a:t>
            </a:r>
          </a:p>
          <a:p>
            <a:endParaRPr lang="en-US" sz="2400" dirty="0"/>
          </a:p>
        </p:txBody>
      </p:sp>
    </p:spTree>
    <p:extLst>
      <p:ext uri="{BB962C8B-B14F-4D97-AF65-F5344CB8AC3E}">
        <p14:creationId xmlns:p14="http://schemas.microsoft.com/office/powerpoint/2010/main" val="16752142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lgn="just">
              <a:buNone/>
            </a:pPr>
            <a:r>
              <a:rPr lang="en-US" sz="2400" b="1" u="sng" dirty="0">
                <a:solidFill>
                  <a:srgbClr val="564B3C"/>
                </a:solidFill>
              </a:rPr>
              <a:t>Body Language</a:t>
            </a:r>
          </a:p>
          <a:p>
            <a:r>
              <a:rPr lang="en-US" sz="2400" dirty="0">
                <a:solidFill>
                  <a:srgbClr val="564B3C"/>
                </a:solidFill>
              </a:rPr>
              <a:t>Less than 10 per cent of a </a:t>
            </a:r>
            <a:r>
              <a:rPr lang="en-US" sz="2400" i="1" dirty="0">
                <a:solidFill>
                  <a:srgbClr val="564B3C"/>
                </a:solidFill>
              </a:rPr>
              <a:t>first impression (</a:t>
            </a:r>
            <a:r>
              <a:rPr lang="zh-CN" altLang="en-US" sz="2400" i="1" dirty="0">
                <a:latin typeface="华文楷体"/>
                <a:ea typeface="华文楷体"/>
                <a:cs typeface="华文楷体"/>
              </a:rPr>
              <a:t>第一印象</a:t>
            </a:r>
            <a:r>
              <a:rPr lang="en-US" sz="2400" i="1" dirty="0">
                <a:solidFill>
                  <a:srgbClr val="564B3C"/>
                </a:solidFill>
              </a:rPr>
              <a:t>) </a:t>
            </a:r>
            <a:r>
              <a:rPr lang="en-US" sz="2400" dirty="0">
                <a:solidFill>
                  <a:srgbClr val="564B3C"/>
                </a:solidFill>
              </a:rPr>
              <a:t>is created by what we say. As a good interviewer, you need to pay attention to body language as it can </a:t>
            </a:r>
            <a:r>
              <a:rPr lang="en-US" sz="2400" i="1" dirty="0">
                <a:solidFill>
                  <a:srgbClr val="564B3C"/>
                </a:solidFill>
              </a:rPr>
              <a:t>reflect (show)</a:t>
            </a:r>
            <a:r>
              <a:rPr lang="en-US" sz="2400" dirty="0">
                <a:solidFill>
                  <a:srgbClr val="564B3C"/>
                </a:solidFill>
              </a:rPr>
              <a:t> the candidate’s real feelings about something. It is equally important to pay attention to your own body language - or you may show your own thoughts about a candidate before giving them a fair chance.</a:t>
            </a:r>
          </a:p>
          <a:p>
            <a:endParaRPr lang="en-US" sz="2400" dirty="0"/>
          </a:p>
        </p:txBody>
      </p:sp>
    </p:spTree>
    <p:extLst>
      <p:ext uri="{BB962C8B-B14F-4D97-AF65-F5344CB8AC3E}">
        <p14:creationId xmlns:p14="http://schemas.microsoft.com/office/powerpoint/2010/main" val="1431019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Job advertisements may also state that the employer </a:t>
            </a:r>
            <a:r>
              <a:rPr lang="en-US" sz="2400" i="1" dirty="0"/>
              <a:t>encourages (</a:t>
            </a:r>
            <a:r>
              <a:rPr lang="zh-CN" altLang="en-US" sz="2400" i="1" dirty="0">
                <a:latin typeface="华文楷体"/>
                <a:ea typeface="华文楷体"/>
                <a:cs typeface="华文楷体"/>
              </a:rPr>
              <a:t>鼓励</a:t>
            </a:r>
            <a:r>
              <a:rPr lang="en-US" sz="2400" i="1" dirty="0"/>
              <a:t>)</a:t>
            </a:r>
            <a:r>
              <a:rPr lang="en-US" sz="2400" dirty="0"/>
              <a:t> applications from those groups that are under- represented in the </a:t>
            </a:r>
            <a:r>
              <a:rPr lang="en-US" sz="2400" dirty="0" err="1"/>
              <a:t>organisation</a:t>
            </a:r>
            <a:r>
              <a:rPr lang="en-US" sz="2400" dirty="0"/>
              <a:t>.</a:t>
            </a:r>
          </a:p>
          <a:p>
            <a:r>
              <a:rPr lang="en-US" sz="2400" dirty="0"/>
              <a:t>Employees and their representatives will also have an interest in fair, non-discriminatory recruitment and selection policies, and they should be fully </a:t>
            </a:r>
            <a:r>
              <a:rPr lang="en-US" sz="2400" i="1" dirty="0"/>
              <a:t>consulted (</a:t>
            </a:r>
            <a:r>
              <a:rPr lang="zh-CN" altLang="en-US" sz="2400" i="1" dirty="0">
                <a:latin typeface="华文楷体"/>
                <a:ea typeface="华文楷体"/>
                <a:cs typeface="华文楷体"/>
              </a:rPr>
              <a:t>咨询</a:t>
            </a:r>
            <a:r>
              <a:rPr lang="en-US" sz="2400" i="1" dirty="0"/>
              <a:t>)</a:t>
            </a:r>
            <a:r>
              <a:rPr lang="en-US" sz="2400" dirty="0"/>
              <a:t> when new procedures are introduced or existing procedures reviewed. </a:t>
            </a:r>
          </a:p>
          <a:p>
            <a:endParaRPr lang="en-US" sz="2400" dirty="0"/>
          </a:p>
        </p:txBody>
      </p:sp>
      <p:pic>
        <p:nvPicPr>
          <p:cNvPr id="4" name="Picture 3"/>
          <p:cNvPicPr>
            <a:picLocks noChangeAspect="1"/>
          </p:cNvPicPr>
          <p:nvPr/>
        </p:nvPicPr>
        <p:blipFill>
          <a:blip r:embed="rId2"/>
          <a:stretch>
            <a:fillRect/>
          </a:stretch>
        </p:blipFill>
        <p:spPr>
          <a:xfrm>
            <a:off x="5310032" y="4141086"/>
            <a:ext cx="3492500" cy="2324100"/>
          </a:xfrm>
          <a:prstGeom prst="rect">
            <a:avLst/>
          </a:prstGeom>
        </p:spPr>
      </p:pic>
    </p:spTree>
    <p:extLst>
      <p:ext uri="{BB962C8B-B14F-4D97-AF65-F5344CB8AC3E}">
        <p14:creationId xmlns:p14="http://schemas.microsoft.com/office/powerpoint/2010/main" val="41100588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t>The Importance of Body Language</a:t>
            </a:r>
          </a:p>
          <a:p>
            <a:r>
              <a:rPr lang="en-US" sz="2400" dirty="0"/>
              <a:t>If the language of the rest of the body appears to </a:t>
            </a:r>
            <a:r>
              <a:rPr lang="en-US" sz="2400" i="1" dirty="0"/>
              <a:t>contradict (opposite </a:t>
            </a:r>
            <a:r>
              <a:rPr lang="zh-CN" altLang="en-US" sz="2400" i="1" dirty="0">
                <a:latin typeface="华文楷体"/>
                <a:ea typeface="华文楷体"/>
                <a:cs typeface="华文楷体"/>
              </a:rPr>
              <a:t>顶撞</a:t>
            </a:r>
            <a:r>
              <a:rPr lang="en-US" sz="2400" i="1" dirty="0"/>
              <a:t>)</a:t>
            </a:r>
            <a:r>
              <a:rPr lang="en-US" sz="2400" dirty="0"/>
              <a:t> what the mouth is saying, we should not believe the mouth.</a:t>
            </a:r>
          </a:p>
          <a:p>
            <a:r>
              <a:rPr lang="en-US" sz="2400" dirty="0"/>
              <a:t>Language is the most </a:t>
            </a:r>
            <a:r>
              <a:rPr lang="en-US" sz="2400" i="1" dirty="0"/>
              <a:t>sophisticated (complicated </a:t>
            </a:r>
            <a:r>
              <a:rPr lang="zh-CN" altLang="en-US" sz="2400" i="1" dirty="0">
                <a:latin typeface="华文楷体"/>
                <a:ea typeface="华文楷体"/>
                <a:cs typeface="华文楷体"/>
              </a:rPr>
              <a:t>复杂</a:t>
            </a:r>
            <a:r>
              <a:rPr lang="en-US" sz="2400" i="1" dirty="0"/>
              <a:t>)</a:t>
            </a:r>
            <a:r>
              <a:rPr lang="en-US" sz="2400" dirty="0"/>
              <a:t> product of the </a:t>
            </a:r>
            <a:r>
              <a:rPr lang="en-US" sz="2400" i="1" dirty="0"/>
              <a:t>human intellect (</a:t>
            </a:r>
            <a:r>
              <a:rPr lang="zh-CN" altLang="en-US" sz="2400" i="1" dirty="0">
                <a:latin typeface="华文楷体"/>
                <a:ea typeface="华文楷体"/>
                <a:cs typeface="华文楷体"/>
              </a:rPr>
              <a:t>人类的智慧</a:t>
            </a:r>
            <a:r>
              <a:rPr lang="en-US" sz="2400" i="1" dirty="0"/>
              <a:t>)</a:t>
            </a:r>
            <a:r>
              <a:rPr lang="en-US" sz="2400" dirty="0"/>
              <a:t>, and we spend much effort in </a:t>
            </a:r>
            <a:r>
              <a:rPr lang="en-US" sz="2400" i="1" dirty="0"/>
              <a:t>refining (improving)</a:t>
            </a:r>
            <a:r>
              <a:rPr lang="en-US" sz="2400" dirty="0"/>
              <a:t> and controlling our use of it. If your body indicates something different from our words, it is virtually certain to be nearer the truth.</a:t>
            </a:r>
          </a:p>
          <a:p>
            <a:endParaRPr lang="en-US" sz="2400" dirty="0"/>
          </a:p>
        </p:txBody>
      </p:sp>
    </p:spTree>
    <p:extLst>
      <p:ext uri="{BB962C8B-B14F-4D97-AF65-F5344CB8AC3E}">
        <p14:creationId xmlns:p14="http://schemas.microsoft.com/office/powerpoint/2010/main" val="18401225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solidFill>
                  <a:srgbClr val="564B3C"/>
                </a:solidFill>
              </a:rPr>
              <a:t>The interviewer must learn to look closely for signs of unexpected </a:t>
            </a:r>
            <a:r>
              <a:rPr lang="en-US" sz="2400" i="1" dirty="0">
                <a:solidFill>
                  <a:srgbClr val="564B3C"/>
                </a:solidFill>
              </a:rPr>
              <a:t>tension (</a:t>
            </a:r>
            <a:r>
              <a:rPr lang="zh-TW" altLang="en-US" sz="2400" i="1" dirty="0">
                <a:latin typeface="华文楷体"/>
                <a:ea typeface="华文楷体"/>
                <a:cs typeface="华文楷体"/>
              </a:rPr>
              <a:t>应力</a:t>
            </a:r>
            <a:r>
              <a:rPr lang="en-US" sz="2400" i="1" dirty="0">
                <a:solidFill>
                  <a:srgbClr val="564B3C"/>
                </a:solidFill>
              </a:rPr>
              <a:t>)</a:t>
            </a:r>
            <a:r>
              <a:rPr lang="en-US" sz="2400" dirty="0">
                <a:solidFill>
                  <a:srgbClr val="564B3C"/>
                </a:solidFill>
              </a:rPr>
              <a:t> or other </a:t>
            </a:r>
            <a:r>
              <a:rPr lang="en-US" sz="2400" i="1" dirty="0">
                <a:solidFill>
                  <a:srgbClr val="564B3C"/>
                </a:solidFill>
              </a:rPr>
              <a:t>spontaneous (</a:t>
            </a:r>
            <a:r>
              <a:rPr lang="zh-CN" altLang="en-US" sz="2400" i="1" dirty="0">
                <a:latin typeface="华文楷体"/>
                <a:ea typeface="华文楷体"/>
                <a:cs typeface="华文楷体"/>
              </a:rPr>
              <a:t>自发</a:t>
            </a:r>
            <a:r>
              <a:rPr lang="en-US" sz="2400" i="1" dirty="0">
                <a:solidFill>
                  <a:srgbClr val="564B3C"/>
                </a:solidFill>
              </a:rPr>
              <a:t>)</a:t>
            </a:r>
            <a:r>
              <a:rPr lang="en-US" sz="2400" dirty="0">
                <a:solidFill>
                  <a:srgbClr val="564B3C"/>
                </a:solidFill>
              </a:rPr>
              <a:t> actions when interviewing. We will </a:t>
            </a:r>
            <a:r>
              <a:rPr lang="en-US" sz="2400" i="1" dirty="0">
                <a:solidFill>
                  <a:srgbClr val="564B3C"/>
                </a:solidFill>
              </a:rPr>
              <a:t>rarely (seldom)</a:t>
            </a:r>
            <a:r>
              <a:rPr lang="en-US" sz="2400" dirty="0">
                <a:solidFill>
                  <a:srgbClr val="564B3C"/>
                </a:solidFill>
              </a:rPr>
              <a:t> see the candidate actually </a:t>
            </a:r>
            <a:r>
              <a:rPr lang="en-US" sz="2400" i="1" dirty="0">
                <a:solidFill>
                  <a:srgbClr val="564B3C"/>
                </a:solidFill>
              </a:rPr>
              <a:t>squirm (</a:t>
            </a:r>
            <a:r>
              <a:rPr lang="zh-CN" altLang="en-US" sz="2400" i="1" dirty="0">
                <a:latin typeface="华文楷体"/>
                <a:ea typeface="华文楷体"/>
                <a:cs typeface="华文楷体"/>
              </a:rPr>
              <a:t>蠕动</a:t>
            </a:r>
            <a:r>
              <a:rPr lang="en-US" sz="2400" i="1" dirty="0">
                <a:solidFill>
                  <a:srgbClr val="564B3C"/>
                </a:solidFill>
              </a:rPr>
              <a:t>)</a:t>
            </a:r>
            <a:r>
              <a:rPr lang="en-US" sz="2400" dirty="0">
                <a:solidFill>
                  <a:srgbClr val="564B3C"/>
                </a:solidFill>
              </a:rPr>
              <a:t> when we probe a particular point, but we may well observe tension or </a:t>
            </a:r>
            <a:r>
              <a:rPr lang="en-US" sz="2400" i="1" dirty="0">
                <a:solidFill>
                  <a:srgbClr val="564B3C"/>
                </a:solidFill>
              </a:rPr>
              <a:t>anxiety (</a:t>
            </a:r>
            <a:r>
              <a:rPr lang="zh-CN" altLang="en-US" sz="2400" i="1" dirty="0">
                <a:latin typeface="华文楷体"/>
                <a:ea typeface="华文楷体"/>
                <a:cs typeface="华文楷体"/>
              </a:rPr>
              <a:t>焦虑</a:t>
            </a:r>
            <a:r>
              <a:rPr lang="en-US" sz="2400" i="1" dirty="0">
                <a:solidFill>
                  <a:srgbClr val="564B3C"/>
                </a:solidFill>
              </a:rPr>
              <a:t>)</a:t>
            </a:r>
            <a:r>
              <a:rPr lang="en-US" sz="2400" dirty="0">
                <a:solidFill>
                  <a:srgbClr val="564B3C"/>
                </a:solidFill>
              </a:rPr>
              <a:t> in the hands or eyes, or by shift of </a:t>
            </a:r>
            <a:r>
              <a:rPr lang="en-US" sz="2400" i="1" dirty="0">
                <a:solidFill>
                  <a:srgbClr val="564B3C"/>
                </a:solidFill>
              </a:rPr>
              <a:t>posture (</a:t>
            </a:r>
            <a:r>
              <a:rPr lang="zh-CN" altLang="en-US" sz="2400" i="1" dirty="0">
                <a:latin typeface="华文楷体"/>
                <a:ea typeface="华文楷体"/>
                <a:cs typeface="华文楷体"/>
              </a:rPr>
              <a:t>姿势</a:t>
            </a:r>
            <a:r>
              <a:rPr lang="en-US" sz="2400" i="1" dirty="0">
                <a:solidFill>
                  <a:srgbClr val="564B3C"/>
                </a:solidFill>
              </a:rPr>
              <a:t>)</a:t>
            </a:r>
            <a:r>
              <a:rPr lang="en-US" sz="2400" dirty="0">
                <a:solidFill>
                  <a:srgbClr val="564B3C"/>
                </a:solidFill>
              </a:rPr>
              <a:t>.</a:t>
            </a:r>
          </a:p>
          <a:p>
            <a:r>
              <a:rPr lang="en-US" sz="2400" dirty="0">
                <a:solidFill>
                  <a:srgbClr val="564B3C"/>
                </a:solidFill>
              </a:rPr>
              <a:t>If the candidate expresses keen interest in some aspect of the job, or agrees with a statement we make, we will watch to see if his posture and expression tell the same story.</a:t>
            </a:r>
          </a:p>
          <a:p>
            <a:endParaRPr lang="en-US" sz="2400" dirty="0"/>
          </a:p>
        </p:txBody>
      </p:sp>
    </p:spTree>
    <p:extLst>
      <p:ext uri="{BB962C8B-B14F-4D97-AF65-F5344CB8AC3E}">
        <p14:creationId xmlns:p14="http://schemas.microsoft.com/office/powerpoint/2010/main" val="34990098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dirty="0">
                <a:solidFill>
                  <a:srgbClr val="564B3C"/>
                </a:solidFill>
              </a:rPr>
              <a:t>Be aware of the following aspects of body language:</a:t>
            </a:r>
          </a:p>
          <a:p>
            <a:r>
              <a:rPr lang="en-US" sz="2400" i="1" dirty="0">
                <a:solidFill>
                  <a:srgbClr val="564B3C"/>
                </a:solidFill>
              </a:rPr>
              <a:t>Body orientation (</a:t>
            </a:r>
            <a:r>
              <a:rPr lang="zh-CN" altLang="en-US" sz="2400" i="1" dirty="0">
                <a:latin typeface="华文楷体"/>
                <a:ea typeface="华文楷体"/>
                <a:cs typeface="华文楷体"/>
              </a:rPr>
              <a:t>身体方向</a:t>
            </a:r>
            <a:r>
              <a:rPr lang="en-US" sz="2400" i="1" dirty="0">
                <a:solidFill>
                  <a:srgbClr val="564B3C"/>
                </a:solidFill>
              </a:rPr>
              <a:t>) </a:t>
            </a:r>
            <a:r>
              <a:rPr lang="en-US" sz="2400" dirty="0">
                <a:solidFill>
                  <a:srgbClr val="564B3C"/>
                </a:solidFill>
              </a:rPr>
              <a:t>- facing you or turning the body towards you is generally a positive sign of interest and involvement. Sudden changes in orientation suggest a sudden change in reaction.</a:t>
            </a:r>
          </a:p>
          <a:p>
            <a:r>
              <a:rPr lang="en-US" sz="2400" dirty="0">
                <a:solidFill>
                  <a:srgbClr val="564B3C"/>
                </a:solidFill>
              </a:rPr>
              <a:t>Posture - an upright posture is preferable to someone slumped in the chair as it suggests the person is alert and interested. </a:t>
            </a:r>
          </a:p>
          <a:p>
            <a:pPr marL="342900" indent="-342900">
              <a:buFont typeface="Arial"/>
              <a:buChar char="•"/>
            </a:pPr>
            <a:endParaRPr lang="en-US" sz="2400" dirty="0">
              <a:solidFill>
                <a:srgbClr val="564B3C"/>
              </a:solidFill>
            </a:endParaRPr>
          </a:p>
          <a:p>
            <a:endParaRPr lang="en-US" sz="2400" dirty="0"/>
          </a:p>
        </p:txBody>
      </p:sp>
      <p:pic>
        <p:nvPicPr>
          <p:cNvPr id="4" name="Picture 3"/>
          <p:cNvPicPr>
            <a:picLocks noChangeAspect="1"/>
          </p:cNvPicPr>
          <p:nvPr/>
        </p:nvPicPr>
        <p:blipFill>
          <a:blip r:embed="rId2"/>
          <a:stretch>
            <a:fillRect/>
          </a:stretch>
        </p:blipFill>
        <p:spPr>
          <a:xfrm>
            <a:off x="5549462" y="3697951"/>
            <a:ext cx="3248014" cy="2779049"/>
          </a:xfrm>
          <a:prstGeom prst="rect">
            <a:avLst/>
          </a:prstGeom>
        </p:spPr>
      </p:pic>
    </p:spTree>
    <p:extLst>
      <p:ext uri="{BB962C8B-B14F-4D97-AF65-F5344CB8AC3E}">
        <p14:creationId xmlns:p14="http://schemas.microsoft.com/office/powerpoint/2010/main" val="1232384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lgn="just">
              <a:buNone/>
            </a:pPr>
            <a:r>
              <a:rPr lang="en-US" sz="2400" b="1" u="sng" dirty="0">
                <a:solidFill>
                  <a:srgbClr val="564B3C"/>
                </a:solidFill>
              </a:rPr>
              <a:t>Eye Contact</a:t>
            </a:r>
            <a:endParaRPr lang="en-US" sz="2400" dirty="0">
              <a:solidFill>
                <a:srgbClr val="564B3C"/>
              </a:solidFill>
            </a:endParaRPr>
          </a:p>
          <a:p>
            <a:r>
              <a:rPr lang="en-US" sz="2400" dirty="0">
                <a:solidFill>
                  <a:srgbClr val="564B3C"/>
                </a:solidFill>
              </a:rPr>
              <a:t>Looking at you without </a:t>
            </a:r>
            <a:r>
              <a:rPr lang="en-US" sz="2400" i="1" dirty="0">
                <a:solidFill>
                  <a:srgbClr val="564B3C"/>
                </a:solidFill>
              </a:rPr>
              <a:t>staring (</a:t>
            </a:r>
            <a:r>
              <a:rPr lang="zh-CN" altLang="en-US" sz="2400" i="1" dirty="0">
                <a:latin typeface="华文楷体"/>
                <a:ea typeface="华文楷体"/>
                <a:cs typeface="华文楷体"/>
              </a:rPr>
              <a:t>盯着</a:t>
            </a:r>
            <a:r>
              <a:rPr lang="en-US" sz="2400" i="1" dirty="0">
                <a:solidFill>
                  <a:srgbClr val="564B3C"/>
                </a:solidFill>
              </a:rPr>
              <a:t>)</a:t>
            </a:r>
            <a:r>
              <a:rPr lang="en-US" sz="2400" dirty="0">
                <a:solidFill>
                  <a:srgbClr val="564B3C"/>
                </a:solidFill>
              </a:rPr>
              <a:t> is positive. So is making eye contact with each member of the interview panel. You need to be aware, however, that in some cultures, avoiding eye contact is actually a sign of respect.</a:t>
            </a:r>
          </a:p>
          <a:p>
            <a:pPr marL="0" indent="0">
              <a:buNone/>
            </a:pPr>
            <a:r>
              <a:rPr lang="en-US" sz="2400" b="1" u="sng" dirty="0">
                <a:solidFill>
                  <a:srgbClr val="564B3C"/>
                </a:solidFill>
              </a:rPr>
              <a:t>Head and Facial Movements</a:t>
            </a:r>
            <a:endParaRPr lang="en-US" sz="2400" dirty="0">
              <a:solidFill>
                <a:srgbClr val="564B3C"/>
              </a:solidFill>
            </a:endParaRPr>
          </a:p>
          <a:p>
            <a:r>
              <a:rPr lang="en-US" sz="2400" dirty="0">
                <a:solidFill>
                  <a:srgbClr val="564B3C"/>
                </a:solidFill>
              </a:rPr>
              <a:t>These should match what the person is saying. For example, answering a question positively, yet shaking the head from side to side gives out </a:t>
            </a:r>
            <a:r>
              <a:rPr lang="en-US" sz="2400" i="1" dirty="0">
                <a:solidFill>
                  <a:srgbClr val="564B3C"/>
                </a:solidFill>
              </a:rPr>
              <a:t>contradictory signals (</a:t>
            </a:r>
            <a:r>
              <a:rPr lang="zh-CN" altLang="en-US" sz="2400" i="1" dirty="0">
                <a:latin typeface="华文楷体"/>
                <a:ea typeface="华文楷体"/>
                <a:cs typeface="华文楷体"/>
              </a:rPr>
              <a:t>矛盾的信号</a:t>
            </a:r>
            <a:r>
              <a:rPr lang="en-US" sz="2400" i="1" dirty="0">
                <a:solidFill>
                  <a:srgbClr val="564B3C"/>
                </a:solidFill>
              </a:rPr>
              <a:t>)</a:t>
            </a:r>
            <a:r>
              <a:rPr lang="en-US" sz="2400" dirty="0">
                <a:solidFill>
                  <a:srgbClr val="564B3C"/>
                </a:solidFill>
              </a:rPr>
              <a:t>.</a:t>
            </a:r>
          </a:p>
          <a:p>
            <a:endParaRPr lang="en-US" sz="2400" dirty="0"/>
          </a:p>
        </p:txBody>
      </p:sp>
    </p:spTree>
    <p:extLst>
      <p:ext uri="{BB962C8B-B14F-4D97-AF65-F5344CB8AC3E}">
        <p14:creationId xmlns:p14="http://schemas.microsoft.com/office/powerpoint/2010/main" val="35514836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solidFill>
                  <a:schemeClr val="tx1">
                    <a:lumMod val="65000"/>
                    <a:lumOff val="35000"/>
                  </a:schemeClr>
                </a:solidFill>
              </a:rPr>
              <a:t>While you’re trying to read non-verbal communication signals from candidates, it’s equally important to be aware of the messages you send.</a:t>
            </a:r>
          </a:p>
        </p:txBody>
      </p:sp>
      <p:graphicFrame>
        <p:nvGraphicFramePr>
          <p:cNvPr id="4" name="Table 3"/>
          <p:cNvGraphicFramePr>
            <a:graphicFrameLocks noGrp="1"/>
          </p:cNvGraphicFramePr>
          <p:nvPr>
            <p:extLst>
              <p:ext uri="{D42A27DB-BD31-4B8C-83A1-F6EECF244321}">
                <p14:modId xmlns:p14="http://schemas.microsoft.com/office/powerpoint/2010/main" val="595855345"/>
              </p:ext>
            </p:extLst>
          </p:nvPr>
        </p:nvGraphicFramePr>
        <p:xfrm>
          <a:off x="498475" y="2307749"/>
          <a:ext cx="8260672" cy="4119879"/>
        </p:xfrm>
        <a:graphic>
          <a:graphicData uri="http://schemas.openxmlformats.org/drawingml/2006/table">
            <a:tbl>
              <a:tblPr firstRow="1" bandRow="1">
                <a:tableStyleId>{5C22544A-7EE6-4342-B048-85BDC9FD1C3A}</a:tableStyleId>
              </a:tblPr>
              <a:tblGrid>
                <a:gridCol w="4130336">
                  <a:extLst>
                    <a:ext uri="{9D8B030D-6E8A-4147-A177-3AD203B41FA5}">
                      <a16:colId xmlns:a16="http://schemas.microsoft.com/office/drawing/2014/main" val="20000"/>
                    </a:ext>
                  </a:extLst>
                </a:gridCol>
                <a:gridCol w="4130336">
                  <a:extLst>
                    <a:ext uri="{9D8B030D-6E8A-4147-A177-3AD203B41FA5}">
                      <a16:colId xmlns:a16="http://schemas.microsoft.com/office/drawing/2014/main" val="20001"/>
                    </a:ext>
                  </a:extLst>
                </a:gridCol>
              </a:tblGrid>
              <a:tr h="370840">
                <a:tc>
                  <a:txBody>
                    <a:bodyPr/>
                    <a:lstStyle/>
                    <a:p>
                      <a:pPr algn="l"/>
                      <a:r>
                        <a:rPr lang="en-US" dirty="0"/>
                        <a:t>Positive</a:t>
                      </a:r>
                      <a:r>
                        <a:rPr lang="en-US" baseline="0" dirty="0"/>
                        <a:t> Signals</a:t>
                      </a:r>
                      <a:endParaRPr lang="en-US" dirty="0"/>
                    </a:p>
                  </a:txBody>
                  <a:tcPr/>
                </a:tc>
                <a:tc>
                  <a:txBody>
                    <a:bodyPr/>
                    <a:lstStyle/>
                    <a:p>
                      <a:pPr algn="l"/>
                      <a:r>
                        <a:rPr lang="en-US" dirty="0"/>
                        <a:t>Negative</a:t>
                      </a:r>
                      <a:r>
                        <a:rPr lang="en-US" baseline="0" dirty="0"/>
                        <a:t> Signals</a:t>
                      </a:r>
                      <a:endParaRPr lang="en-US" dirty="0"/>
                    </a:p>
                  </a:txBody>
                  <a:tcPr/>
                </a:tc>
                <a:extLst>
                  <a:ext uri="{0D108BD9-81ED-4DB2-BD59-A6C34878D82A}">
                    <a16:rowId xmlns:a16="http://schemas.microsoft.com/office/drawing/2014/main" val="10000"/>
                  </a:ext>
                </a:extLst>
              </a:tr>
              <a:tr h="370840">
                <a:tc>
                  <a:txBody>
                    <a:bodyPr/>
                    <a:lstStyle/>
                    <a:p>
                      <a:pPr algn="l"/>
                      <a:r>
                        <a:rPr lang="en-US" dirty="0"/>
                        <a:t>Sitting</a:t>
                      </a:r>
                      <a:r>
                        <a:rPr lang="en-US" baseline="0" dirty="0"/>
                        <a:t> in an open position with legs and arms uncrossed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Folding your</a:t>
                      </a:r>
                      <a:r>
                        <a:rPr lang="en-US" baseline="0" dirty="0"/>
                        <a:t> arms or sitting in a hunched position</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Turning</a:t>
                      </a:r>
                      <a:r>
                        <a:rPr lang="en-US" baseline="0" dirty="0"/>
                        <a:t> your body towards the person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Fiddling - with paper, rings or pens or ‘doodling’ when someone is talking</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Being</a:t>
                      </a:r>
                      <a:r>
                        <a:rPr lang="en-US" baseline="0" dirty="0"/>
                        <a:t> aware of their comfort zone in terms of how close you sit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Yawning, looking bored</a:t>
                      </a:r>
                      <a:r>
                        <a:rPr lang="en-US" baseline="0" dirty="0"/>
                        <a:t> or letting your eyes wander</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Making positive eye contact</a:t>
                      </a:r>
                      <a:r>
                        <a:rPr lang="en-US" baseline="0" dirty="0"/>
                        <a:t> without staring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Shuffling and constantly changing body position</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Nodding, smiling and</a:t>
                      </a:r>
                      <a:r>
                        <a:rPr lang="en-US" baseline="0" dirty="0"/>
                        <a:t> making listening noises to help build rapport and show encouragement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Smiling inappropriately when someone is making a serious point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521324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solidFill>
                  <a:srgbClr val="564B3C"/>
                </a:solidFill>
              </a:rPr>
              <a:t>Note Taking</a:t>
            </a:r>
          </a:p>
          <a:p>
            <a:r>
              <a:rPr lang="en-US" sz="2400" dirty="0">
                <a:solidFill>
                  <a:srgbClr val="564B3C"/>
                </a:solidFill>
              </a:rPr>
              <a:t>Note taking is essential. Make notes at the side of each question.</a:t>
            </a:r>
          </a:p>
          <a:p>
            <a:r>
              <a:rPr lang="en-US" sz="2400" dirty="0">
                <a:solidFill>
                  <a:srgbClr val="564B3C"/>
                </a:solidFill>
              </a:rPr>
              <a:t>Use only key words or </a:t>
            </a:r>
            <a:r>
              <a:rPr lang="en-US" sz="2400" i="1" dirty="0">
                <a:solidFill>
                  <a:srgbClr val="564B3C"/>
                </a:solidFill>
              </a:rPr>
              <a:t>abbreviated (</a:t>
            </a:r>
            <a:r>
              <a:rPr lang="zh-CN" altLang="en-US" sz="2400" i="1" dirty="0">
                <a:latin typeface="华文楷体"/>
                <a:ea typeface="华文楷体"/>
                <a:cs typeface="华文楷体"/>
              </a:rPr>
              <a:t>简短的</a:t>
            </a:r>
            <a:r>
              <a:rPr lang="en-US" sz="2400" i="1" dirty="0">
                <a:solidFill>
                  <a:srgbClr val="564B3C"/>
                </a:solidFill>
              </a:rPr>
              <a:t>)</a:t>
            </a:r>
            <a:r>
              <a:rPr lang="en-US" sz="2400" dirty="0">
                <a:solidFill>
                  <a:srgbClr val="564B3C"/>
                </a:solidFill>
              </a:rPr>
              <a:t> notes while the interviewee is speaking. It can be </a:t>
            </a:r>
            <a:r>
              <a:rPr lang="en-US" sz="2400" i="1" dirty="0">
                <a:solidFill>
                  <a:srgbClr val="564B3C"/>
                </a:solidFill>
              </a:rPr>
              <a:t>distracting (</a:t>
            </a:r>
            <a:r>
              <a:rPr lang="zh-CN" altLang="en-US" sz="2400" i="1" dirty="0">
                <a:latin typeface="华文楷体"/>
                <a:ea typeface="华文楷体"/>
                <a:cs typeface="华文楷体"/>
              </a:rPr>
              <a:t>分心</a:t>
            </a:r>
            <a:r>
              <a:rPr lang="en-US" sz="2400" i="1" dirty="0">
                <a:solidFill>
                  <a:srgbClr val="564B3C"/>
                </a:solidFill>
              </a:rPr>
              <a:t>)</a:t>
            </a:r>
            <a:r>
              <a:rPr lang="en-US" sz="2400" dirty="0">
                <a:solidFill>
                  <a:srgbClr val="564B3C"/>
                </a:solidFill>
              </a:rPr>
              <a:t> if all the interviewee sees is the top of your head.</a:t>
            </a:r>
          </a:p>
          <a:p>
            <a:r>
              <a:rPr lang="en-US" sz="2400" dirty="0">
                <a:solidFill>
                  <a:srgbClr val="564B3C"/>
                </a:solidFill>
              </a:rPr>
              <a:t>Use underlining or </a:t>
            </a:r>
            <a:r>
              <a:rPr lang="en-US" sz="2400" i="1" dirty="0">
                <a:solidFill>
                  <a:srgbClr val="564B3C"/>
                </a:solidFill>
              </a:rPr>
              <a:t>asterisks (*)</a:t>
            </a:r>
            <a:r>
              <a:rPr lang="en-US" sz="2400" dirty="0">
                <a:solidFill>
                  <a:srgbClr val="564B3C"/>
                </a:solidFill>
              </a:rPr>
              <a:t> to highlight important areas of your notes. Avoid using ticks and crosses as the candidate may feel they are being marked and lose </a:t>
            </a:r>
            <a:r>
              <a:rPr lang="en-US" sz="2400" i="1" dirty="0">
                <a:solidFill>
                  <a:srgbClr val="564B3C"/>
                </a:solidFill>
              </a:rPr>
              <a:t>confidence (</a:t>
            </a:r>
            <a:r>
              <a:rPr lang="zh-CN" altLang="en-US" sz="2400" i="1" dirty="0">
                <a:latin typeface="华文楷体"/>
                <a:ea typeface="华文楷体"/>
                <a:cs typeface="华文楷体"/>
              </a:rPr>
              <a:t>信心</a:t>
            </a:r>
            <a:r>
              <a:rPr lang="en-US" sz="2400" i="1" dirty="0">
                <a:solidFill>
                  <a:srgbClr val="564B3C"/>
                </a:solidFill>
              </a:rPr>
              <a:t>)</a:t>
            </a:r>
            <a:r>
              <a:rPr lang="en-US" sz="2400" dirty="0">
                <a:solidFill>
                  <a:srgbClr val="564B3C"/>
                </a:solidFill>
              </a:rPr>
              <a:t>.</a:t>
            </a:r>
          </a:p>
          <a:p>
            <a:r>
              <a:rPr lang="en-US" sz="2400" dirty="0">
                <a:solidFill>
                  <a:srgbClr val="564B3C"/>
                </a:solidFill>
              </a:rPr>
              <a:t>Make sure your notes cover </a:t>
            </a:r>
            <a:r>
              <a:rPr lang="en-US" sz="2400" i="1" dirty="0">
                <a:solidFill>
                  <a:srgbClr val="564B3C"/>
                </a:solidFill>
              </a:rPr>
              <a:t>facts (</a:t>
            </a:r>
            <a:r>
              <a:rPr lang="zh-CN" altLang="en-US" sz="2400" i="1" dirty="0">
                <a:latin typeface="华文楷体"/>
                <a:ea typeface="华文楷体"/>
                <a:cs typeface="华文楷体"/>
              </a:rPr>
              <a:t>事实</a:t>
            </a:r>
            <a:r>
              <a:rPr lang="en-US" sz="2400" i="1" dirty="0">
                <a:solidFill>
                  <a:srgbClr val="564B3C"/>
                </a:solidFill>
              </a:rPr>
              <a:t>) </a:t>
            </a:r>
            <a:r>
              <a:rPr lang="en-US" sz="2400" dirty="0">
                <a:solidFill>
                  <a:srgbClr val="564B3C"/>
                </a:solidFill>
              </a:rPr>
              <a:t>and not </a:t>
            </a:r>
            <a:r>
              <a:rPr lang="en-US" sz="2400" i="1" dirty="0">
                <a:solidFill>
                  <a:srgbClr val="564B3C"/>
                </a:solidFill>
              </a:rPr>
              <a:t>opinion (</a:t>
            </a:r>
            <a:r>
              <a:rPr lang="zh-CN" altLang="en-US" sz="2400" i="1" dirty="0">
                <a:latin typeface="华文楷体"/>
                <a:ea typeface="华文楷体"/>
                <a:cs typeface="华文楷体"/>
              </a:rPr>
              <a:t>意见</a:t>
            </a:r>
            <a:r>
              <a:rPr lang="en-US" sz="2400" i="1" dirty="0">
                <a:solidFill>
                  <a:srgbClr val="564B3C"/>
                </a:solidFill>
              </a:rPr>
              <a:t>)</a:t>
            </a:r>
            <a:r>
              <a:rPr lang="en-US" sz="2400" dirty="0">
                <a:solidFill>
                  <a:srgbClr val="564B3C"/>
                </a:solidFill>
              </a:rPr>
              <a:t>.</a:t>
            </a:r>
          </a:p>
          <a:p>
            <a:endParaRPr lang="en-US" sz="2400" dirty="0"/>
          </a:p>
        </p:txBody>
      </p:sp>
    </p:spTree>
    <p:extLst>
      <p:ext uri="{BB962C8B-B14F-4D97-AF65-F5344CB8AC3E}">
        <p14:creationId xmlns:p14="http://schemas.microsoft.com/office/powerpoint/2010/main" val="42569599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solidFill>
                  <a:srgbClr val="564B3C"/>
                </a:solidFill>
              </a:rPr>
              <a:t>Remaining Unbiased</a:t>
            </a:r>
          </a:p>
          <a:p>
            <a:r>
              <a:rPr lang="en-US" sz="2400" dirty="0">
                <a:solidFill>
                  <a:srgbClr val="564B3C"/>
                </a:solidFill>
              </a:rPr>
              <a:t>Common sources of </a:t>
            </a:r>
            <a:r>
              <a:rPr lang="en-US" sz="2400" i="1" dirty="0">
                <a:solidFill>
                  <a:srgbClr val="564B3C"/>
                </a:solidFill>
              </a:rPr>
              <a:t>bias (</a:t>
            </a:r>
            <a:r>
              <a:rPr lang="zh-CN" altLang="en-US" sz="2400" i="1" dirty="0">
                <a:latin typeface="华文楷体"/>
                <a:ea typeface="华文楷体"/>
                <a:cs typeface="华文楷体"/>
              </a:rPr>
              <a:t>偏见</a:t>
            </a:r>
            <a:r>
              <a:rPr lang="en-US" sz="2400" i="1" dirty="0">
                <a:solidFill>
                  <a:srgbClr val="564B3C"/>
                </a:solidFill>
              </a:rPr>
              <a:t>)</a:t>
            </a:r>
            <a:r>
              <a:rPr lang="en-US" sz="2400" dirty="0">
                <a:solidFill>
                  <a:srgbClr val="564B3C"/>
                </a:solidFill>
              </a:rPr>
              <a:t> include the following:</a:t>
            </a:r>
          </a:p>
          <a:p>
            <a:pPr marL="0" indent="0">
              <a:buNone/>
            </a:pPr>
            <a:r>
              <a:rPr lang="en-US" sz="2400" b="1" u="sng" dirty="0">
                <a:solidFill>
                  <a:srgbClr val="564B3C"/>
                </a:solidFill>
              </a:rPr>
              <a:t>a. Physical Attractiveness</a:t>
            </a:r>
          </a:p>
          <a:p>
            <a:r>
              <a:rPr lang="en-US" sz="2400" dirty="0">
                <a:solidFill>
                  <a:srgbClr val="564B3C"/>
                </a:solidFill>
              </a:rPr>
              <a:t>There is evidence to show that people who are physically attractive are viewed more </a:t>
            </a:r>
            <a:r>
              <a:rPr lang="en-US" sz="2400" dirty="0" err="1">
                <a:solidFill>
                  <a:srgbClr val="564B3C"/>
                </a:solidFill>
              </a:rPr>
              <a:t>favourably</a:t>
            </a:r>
            <a:r>
              <a:rPr lang="en-US" sz="2400" dirty="0">
                <a:solidFill>
                  <a:srgbClr val="564B3C"/>
                </a:solidFill>
              </a:rPr>
              <a:t> than those who are not, irrespective of their gender.</a:t>
            </a:r>
          </a:p>
          <a:p>
            <a:pPr marL="0" indent="0">
              <a:buNone/>
            </a:pPr>
            <a:r>
              <a:rPr lang="en-US" sz="2400" b="1" u="sng" dirty="0">
                <a:solidFill>
                  <a:srgbClr val="564B3C"/>
                </a:solidFill>
              </a:rPr>
              <a:t>b. Personal Liking</a:t>
            </a:r>
          </a:p>
          <a:p>
            <a:r>
              <a:rPr lang="en-US" sz="2400" dirty="0">
                <a:solidFill>
                  <a:srgbClr val="564B3C"/>
                </a:solidFill>
              </a:rPr>
              <a:t>If a person has similar </a:t>
            </a:r>
            <a:r>
              <a:rPr lang="en-US" sz="2400" i="1" dirty="0">
                <a:solidFill>
                  <a:srgbClr val="564B3C"/>
                </a:solidFill>
              </a:rPr>
              <a:t>attitudes (</a:t>
            </a:r>
            <a:r>
              <a:rPr lang="zh-CN" altLang="en-US" sz="2400" i="1" dirty="0">
                <a:latin typeface="华文楷体"/>
                <a:ea typeface="华文楷体"/>
                <a:cs typeface="华文楷体"/>
              </a:rPr>
              <a:t>态度</a:t>
            </a:r>
            <a:r>
              <a:rPr lang="en-US" sz="2400" i="1" dirty="0">
                <a:solidFill>
                  <a:srgbClr val="564B3C"/>
                </a:solidFill>
              </a:rPr>
              <a:t>)</a:t>
            </a:r>
            <a:r>
              <a:rPr lang="en-US" sz="2400" dirty="0">
                <a:solidFill>
                  <a:srgbClr val="564B3C"/>
                </a:solidFill>
              </a:rPr>
              <a:t>, </a:t>
            </a:r>
            <a:r>
              <a:rPr lang="en-US" sz="2400" i="1" dirty="0">
                <a:solidFill>
                  <a:srgbClr val="564B3C"/>
                </a:solidFill>
              </a:rPr>
              <a:t>beliefs (</a:t>
            </a:r>
            <a:r>
              <a:rPr lang="zh-CN" altLang="en-US" sz="2400" i="1" dirty="0">
                <a:latin typeface="华文楷体"/>
                <a:ea typeface="华文楷体"/>
                <a:cs typeface="华文楷体"/>
              </a:rPr>
              <a:t>信念</a:t>
            </a:r>
            <a:r>
              <a:rPr lang="en-US" sz="2400" i="1" dirty="0">
                <a:solidFill>
                  <a:srgbClr val="564B3C"/>
                </a:solidFill>
              </a:rPr>
              <a:t>)</a:t>
            </a:r>
            <a:r>
              <a:rPr lang="en-US" sz="2400" dirty="0">
                <a:solidFill>
                  <a:srgbClr val="564B3C"/>
                </a:solidFill>
              </a:rPr>
              <a:t> and </a:t>
            </a:r>
            <a:r>
              <a:rPr lang="en-US" sz="2400" i="1" dirty="0">
                <a:solidFill>
                  <a:srgbClr val="564B3C"/>
                </a:solidFill>
              </a:rPr>
              <a:t>background (</a:t>
            </a:r>
            <a:r>
              <a:rPr lang="zh-CN" altLang="en-US" sz="2400" i="1" dirty="0">
                <a:latin typeface="华文楷体"/>
                <a:ea typeface="华文楷体"/>
                <a:cs typeface="华文楷体"/>
              </a:rPr>
              <a:t>来历</a:t>
            </a:r>
            <a:r>
              <a:rPr lang="en-US" sz="2400" i="1" dirty="0">
                <a:solidFill>
                  <a:srgbClr val="564B3C"/>
                </a:solidFill>
              </a:rPr>
              <a:t>)</a:t>
            </a:r>
            <a:r>
              <a:rPr lang="en-US" sz="2400" dirty="0">
                <a:solidFill>
                  <a:srgbClr val="564B3C"/>
                </a:solidFill>
              </a:rPr>
              <a:t> to you, you are likely to regard them as a </a:t>
            </a:r>
            <a:r>
              <a:rPr lang="en-US" sz="2400" dirty="0" err="1">
                <a:solidFill>
                  <a:srgbClr val="564B3C"/>
                </a:solidFill>
              </a:rPr>
              <a:t>favourable</a:t>
            </a:r>
            <a:r>
              <a:rPr lang="en-US" sz="2400" dirty="0">
                <a:solidFill>
                  <a:srgbClr val="564B3C"/>
                </a:solidFill>
              </a:rPr>
              <a:t> person. </a:t>
            </a:r>
          </a:p>
          <a:p>
            <a:pPr marL="342900" indent="-342900" algn="just">
              <a:buFont typeface="Arial"/>
              <a:buChar char="•"/>
            </a:pPr>
            <a:endParaRPr lang="en-US" sz="2400" dirty="0">
              <a:solidFill>
                <a:srgbClr val="564B3C"/>
              </a:solidFill>
            </a:endParaRPr>
          </a:p>
          <a:p>
            <a:endParaRPr lang="en-US" sz="2400" dirty="0"/>
          </a:p>
        </p:txBody>
      </p:sp>
    </p:spTree>
    <p:extLst>
      <p:ext uri="{BB962C8B-B14F-4D97-AF65-F5344CB8AC3E}">
        <p14:creationId xmlns:p14="http://schemas.microsoft.com/office/powerpoint/2010/main" val="20116757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solidFill>
                  <a:srgbClr val="564B3C"/>
                </a:solidFill>
              </a:rPr>
              <a:t>c. </a:t>
            </a:r>
            <a:r>
              <a:rPr lang="en-US" sz="2400" b="1" u="sng" dirty="0" err="1">
                <a:solidFill>
                  <a:srgbClr val="564B3C"/>
                </a:solidFill>
              </a:rPr>
              <a:t>Favourable</a:t>
            </a:r>
            <a:r>
              <a:rPr lang="en-US" sz="2400" b="1" u="sng" dirty="0">
                <a:solidFill>
                  <a:srgbClr val="564B3C"/>
                </a:solidFill>
              </a:rPr>
              <a:t> Light</a:t>
            </a:r>
            <a:endParaRPr lang="en-US" sz="2400" u="sng" dirty="0">
              <a:solidFill>
                <a:srgbClr val="564B3C"/>
              </a:solidFill>
            </a:endParaRPr>
          </a:p>
          <a:p>
            <a:r>
              <a:rPr lang="en-US" sz="2400" dirty="0">
                <a:solidFill>
                  <a:srgbClr val="564B3C"/>
                </a:solidFill>
              </a:rPr>
              <a:t>This can include having the same </a:t>
            </a:r>
            <a:r>
              <a:rPr lang="en-US" sz="2400" i="1" dirty="0">
                <a:solidFill>
                  <a:srgbClr val="564B3C"/>
                </a:solidFill>
              </a:rPr>
              <a:t>hobbies (</a:t>
            </a:r>
            <a:r>
              <a:rPr lang="zh-CN" altLang="en-US" sz="2400" i="1" dirty="0">
                <a:latin typeface="华文楷体"/>
                <a:ea typeface="华文楷体"/>
                <a:cs typeface="华文楷体"/>
              </a:rPr>
              <a:t>兴趣爱好</a:t>
            </a:r>
            <a:r>
              <a:rPr lang="en-US" sz="2400" i="1" dirty="0">
                <a:solidFill>
                  <a:srgbClr val="564B3C"/>
                </a:solidFill>
              </a:rPr>
              <a:t>)</a:t>
            </a:r>
            <a:r>
              <a:rPr lang="en-US" sz="2400" dirty="0">
                <a:solidFill>
                  <a:srgbClr val="564B3C"/>
                </a:solidFill>
              </a:rPr>
              <a:t> or going to similar schools and colleges - all of which does not have relations to their ability to do the job.</a:t>
            </a:r>
          </a:p>
          <a:p>
            <a:pPr marL="0" indent="0">
              <a:buNone/>
            </a:pPr>
            <a:r>
              <a:rPr lang="en-US" sz="2400" b="1" u="sng" dirty="0">
                <a:solidFill>
                  <a:srgbClr val="564B3C"/>
                </a:solidFill>
              </a:rPr>
              <a:t>d. Halo and Horns Effect</a:t>
            </a:r>
            <a:endParaRPr lang="en-US" sz="2400" u="sng" dirty="0">
              <a:solidFill>
                <a:srgbClr val="564B3C"/>
              </a:solidFill>
            </a:endParaRPr>
          </a:p>
          <a:p>
            <a:r>
              <a:rPr lang="en-US" sz="2400" dirty="0">
                <a:solidFill>
                  <a:srgbClr val="564B3C"/>
                </a:solidFill>
              </a:rPr>
              <a:t>It is very easy to judge a candidate as all good (halo) or all bad (horns), when in fact everyone as both good and bad features. It happens when a candidate has one outstanding </a:t>
            </a:r>
            <a:r>
              <a:rPr lang="en-US" sz="2400" i="1" dirty="0">
                <a:solidFill>
                  <a:srgbClr val="564B3C"/>
                </a:solidFill>
              </a:rPr>
              <a:t>characteristic (</a:t>
            </a:r>
            <a:r>
              <a:rPr lang="zh-CN" altLang="en-US" sz="2400" i="1" dirty="0">
                <a:latin typeface="华文楷体"/>
                <a:ea typeface="华文楷体"/>
                <a:cs typeface="华文楷体"/>
              </a:rPr>
              <a:t>特性</a:t>
            </a:r>
            <a:r>
              <a:rPr lang="en-US" sz="2400" i="1" dirty="0">
                <a:solidFill>
                  <a:srgbClr val="564B3C"/>
                </a:solidFill>
              </a:rPr>
              <a:t>)</a:t>
            </a:r>
            <a:r>
              <a:rPr lang="en-US" sz="2400" dirty="0">
                <a:solidFill>
                  <a:srgbClr val="564B3C"/>
                </a:solidFill>
              </a:rPr>
              <a:t> and the interviewer tries to </a:t>
            </a:r>
            <a:r>
              <a:rPr lang="en-US" sz="2400" dirty="0" err="1">
                <a:solidFill>
                  <a:srgbClr val="564B3C"/>
                </a:solidFill>
              </a:rPr>
              <a:t>minimise</a:t>
            </a:r>
            <a:r>
              <a:rPr lang="en-US" sz="2400" dirty="0">
                <a:solidFill>
                  <a:srgbClr val="564B3C"/>
                </a:solidFill>
              </a:rPr>
              <a:t> all the other, opposite characteristics.</a:t>
            </a:r>
          </a:p>
          <a:p>
            <a:pPr marL="342900" indent="-342900" algn="just">
              <a:buFont typeface="Arial"/>
              <a:buChar char="•"/>
            </a:pPr>
            <a:endParaRPr lang="en-US" sz="2400" dirty="0">
              <a:solidFill>
                <a:srgbClr val="564B3C"/>
              </a:solidFill>
            </a:endParaRPr>
          </a:p>
          <a:p>
            <a:pPr algn="just"/>
            <a:endParaRPr lang="en-US" sz="2400" dirty="0">
              <a:solidFill>
                <a:srgbClr val="564B3C"/>
              </a:solidFill>
            </a:endParaRPr>
          </a:p>
          <a:p>
            <a:endParaRPr lang="en-US" sz="2400" dirty="0"/>
          </a:p>
        </p:txBody>
      </p:sp>
    </p:spTree>
    <p:extLst>
      <p:ext uri="{BB962C8B-B14F-4D97-AF65-F5344CB8AC3E}">
        <p14:creationId xmlns:p14="http://schemas.microsoft.com/office/powerpoint/2010/main" val="7412819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solidFill>
                  <a:srgbClr val="564B3C"/>
                </a:solidFill>
              </a:rPr>
              <a:t>e. Primary Bias</a:t>
            </a:r>
            <a:endParaRPr lang="en-US" sz="2400" u="sng" dirty="0">
              <a:solidFill>
                <a:srgbClr val="564B3C"/>
              </a:solidFill>
            </a:endParaRPr>
          </a:p>
          <a:p>
            <a:r>
              <a:rPr lang="en-US" sz="2400" dirty="0">
                <a:solidFill>
                  <a:srgbClr val="564B3C"/>
                </a:solidFill>
              </a:rPr>
              <a:t>It’s easy to be </a:t>
            </a:r>
            <a:r>
              <a:rPr lang="en-US" sz="2400" i="1" dirty="0">
                <a:solidFill>
                  <a:srgbClr val="564B3C"/>
                </a:solidFill>
              </a:rPr>
              <a:t>influenced (</a:t>
            </a:r>
            <a:r>
              <a:rPr lang="zh-CN" altLang="en-US" sz="2400" i="1" dirty="0">
                <a:latin typeface="华文楷体"/>
                <a:ea typeface="华文楷体"/>
                <a:cs typeface="华文楷体"/>
              </a:rPr>
              <a:t>影响</a:t>
            </a:r>
            <a:r>
              <a:rPr lang="en-US" sz="2400" i="1" dirty="0">
                <a:solidFill>
                  <a:srgbClr val="564B3C"/>
                </a:solidFill>
              </a:rPr>
              <a:t>)</a:t>
            </a:r>
            <a:r>
              <a:rPr lang="en-US" sz="2400" dirty="0">
                <a:solidFill>
                  <a:srgbClr val="564B3C"/>
                </a:solidFill>
              </a:rPr>
              <a:t> by information obtained early in the interview, whether positive or negative. The interviewer establishes their opinion in the first three minutes and spends the rest of the session trying to justify their belief.</a:t>
            </a:r>
          </a:p>
          <a:p>
            <a:pPr marL="0" indent="0">
              <a:buNone/>
            </a:pPr>
            <a:r>
              <a:rPr lang="en-US" sz="2400" b="1" u="sng" dirty="0">
                <a:solidFill>
                  <a:srgbClr val="564B3C"/>
                </a:solidFill>
              </a:rPr>
              <a:t>f. </a:t>
            </a:r>
            <a:r>
              <a:rPr lang="en-US" sz="2400" b="1" i="1" u="sng" dirty="0">
                <a:solidFill>
                  <a:srgbClr val="564B3C"/>
                </a:solidFill>
              </a:rPr>
              <a:t>Contrast Effect (</a:t>
            </a:r>
            <a:r>
              <a:rPr lang="zh-CN" altLang="en-US" sz="2400" b="1" i="1" u="sng" dirty="0">
                <a:latin typeface="华文楷体"/>
                <a:ea typeface="华文楷体"/>
                <a:cs typeface="华文楷体"/>
              </a:rPr>
              <a:t>对比效果</a:t>
            </a:r>
            <a:r>
              <a:rPr lang="en-US" sz="2400" b="1" i="1" u="sng" dirty="0">
                <a:solidFill>
                  <a:srgbClr val="564B3C"/>
                </a:solidFill>
              </a:rPr>
              <a:t>)</a:t>
            </a:r>
            <a:endParaRPr lang="en-US" sz="2400" i="1" u="sng" dirty="0">
              <a:solidFill>
                <a:srgbClr val="564B3C"/>
              </a:solidFill>
            </a:endParaRPr>
          </a:p>
          <a:p>
            <a:r>
              <a:rPr lang="en-US" sz="2400" dirty="0">
                <a:solidFill>
                  <a:srgbClr val="564B3C"/>
                </a:solidFill>
              </a:rPr>
              <a:t>This happens when a candidate is judged by the standard of the preceding couple of interviewees. For example, if an average candidate follows two weak ones, the average candidate is judged as strong when in fact they are not.</a:t>
            </a:r>
          </a:p>
          <a:p>
            <a:endParaRPr lang="en-US" sz="2400" dirty="0"/>
          </a:p>
        </p:txBody>
      </p:sp>
    </p:spTree>
    <p:extLst>
      <p:ext uri="{BB962C8B-B14F-4D97-AF65-F5344CB8AC3E}">
        <p14:creationId xmlns:p14="http://schemas.microsoft.com/office/powerpoint/2010/main" val="11399502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Reference Checks (</a:t>
            </a:r>
            <a:r>
              <a:rPr lang="zh-CN" altLang="en-US" b="1" i="1" dirty="0">
                <a:latin typeface="华文楷体"/>
                <a:ea typeface="华文楷体"/>
                <a:cs typeface="华文楷体"/>
              </a:rPr>
              <a:t>参考检查</a:t>
            </a:r>
            <a:r>
              <a:rPr lang="en-US" b="1" i="1" dirty="0"/>
              <a:t>)</a:t>
            </a:r>
          </a:p>
        </p:txBody>
      </p:sp>
      <p:sp>
        <p:nvSpPr>
          <p:cNvPr id="3" name="Content Placeholder 2"/>
          <p:cNvSpPr>
            <a:spLocks noGrp="1"/>
          </p:cNvSpPr>
          <p:nvPr>
            <p:ph idx="1"/>
          </p:nvPr>
        </p:nvSpPr>
        <p:spPr/>
        <p:txBody>
          <a:bodyPr/>
          <a:lstStyle/>
          <a:p>
            <a:r>
              <a:rPr lang="en-US" sz="2400" dirty="0"/>
              <a:t>After interviewing always check at least two references of your top candidates regardless of your </a:t>
            </a:r>
            <a:r>
              <a:rPr lang="en-US" sz="2400" i="1" dirty="0"/>
              <a:t>impressions (</a:t>
            </a:r>
            <a:r>
              <a:rPr lang="zh-CN" altLang="en-US" sz="2400" i="1" dirty="0">
                <a:latin typeface="华文楷体"/>
                <a:ea typeface="华文楷体"/>
                <a:cs typeface="华文楷体"/>
              </a:rPr>
              <a:t>印象</a:t>
            </a:r>
            <a:r>
              <a:rPr lang="en-US" sz="2400" i="1" dirty="0"/>
              <a:t>)</a:t>
            </a:r>
            <a:r>
              <a:rPr lang="en-US" sz="2400" dirty="0"/>
              <a:t> of the person’s qualifications. Questions asked of the reference should be job-related. A hiring mistake is costly in time, energy, and money; take the time to check references before making a job offer. </a:t>
            </a:r>
          </a:p>
          <a:p>
            <a:endParaRPr lang="en-US" sz="2400" dirty="0"/>
          </a:p>
        </p:txBody>
      </p:sp>
    </p:spTree>
    <p:extLst>
      <p:ext uri="{BB962C8B-B14F-4D97-AF65-F5344CB8AC3E}">
        <p14:creationId xmlns:p14="http://schemas.microsoft.com/office/powerpoint/2010/main" val="301682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The most common problem that can occur during recruitment is that an applicant experiences </a:t>
            </a:r>
            <a:r>
              <a:rPr lang="en-US" sz="2400" i="1" dirty="0"/>
              <a:t>discrimination (</a:t>
            </a:r>
            <a:r>
              <a:rPr lang="zh-CN" altLang="en-US" sz="2400" i="1" dirty="0">
                <a:latin typeface="华文楷体"/>
                <a:ea typeface="华文楷体"/>
                <a:cs typeface="华文楷体"/>
              </a:rPr>
              <a:t>区别</a:t>
            </a:r>
            <a:r>
              <a:rPr lang="en-US" sz="2400" i="1" dirty="0"/>
              <a:t>)</a:t>
            </a:r>
            <a:r>
              <a:rPr lang="en-US" sz="2400" dirty="0"/>
              <a:t>. This may be </a:t>
            </a:r>
            <a:r>
              <a:rPr lang="en-US" sz="2400" i="1" dirty="0"/>
              <a:t>deliberate (</a:t>
            </a:r>
            <a:r>
              <a:rPr lang="zh-CN" altLang="en-US" sz="2400" i="1" dirty="0">
                <a:latin typeface="华文楷体"/>
                <a:ea typeface="华文楷体"/>
                <a:cs typeface="华文楷体"/>
              </a:rPr>
              <a:t>故意的</a:t>
            </a:r>
            <a:r>
              <a:rPr lang="en-US" sz="2400" i="1" dirty="0"/>
              <a:t>)</a:t>
            </a:r>
            <a:r>
              <a:rPr lang="en-US" sz="2400" dirty="0"/>
              <a:t> or </a:t>
            </a:r>
            <a:r>
              <a:rPr lang="en-US" sz="2400" i="1" dirty="0"/>
              <a:t>unintended (</a:t>
            </a:r>
            <a:r>
              <a:rPr lang="zh-CN" altLang="en-US" sz="2400" i="1" dirty="0">
                <a:latin typeface="华文楷体"/>
                <a:ea typeface="华文楷体"/>
                <a:cs typeface="华文楷体"/>
              </a:rPr>
              <a:t>意外</a:t>
            </a:r>
            <a:r>
              <a:rPr lang="en-US" sz="2400" i="1" dirty="0"/>
              <a:t>)</a:t>
            </a:r>
            <a:r>
              <a:rPr lang="en-US" sz="2400" dirty="0"/>
              <a:t>.</a:t>
            </a:r>
          </a:p>
          <a:p>
            <a:r>
              <a:rPr lang="en-US" sz="2400" i="1" dirty="0"/>
              <a:t>There are two main forms of discrimination:</a:t>
            </a:r>
            <a:endParaRPr lang="en-US" sz="2400" dirty="0"/>
          </a:p>
          <a:p>
            <a:pPr marL="457200" indent="-457200">
              <a:buFont typeface="+mj-lt"/>
              <a:buAutoNum type="arabicPeriod"/>
            </a:pPr>
            <a:r>
              <a:rPr lang="en-US" sz="2400" dirty="0"/>
              <a:t>Direct discrimination arises when a person treats another person or group of people </a:t>
            </a:r>
            <a:r>
              <a:rPr lang="en-US" sz="2400" i="1" dirty="0"/>
              <a:t>less </a:t>
            </a:r>
            <a:r>
              <a:rPr lang="en-US" sz="2400" i="1" dirty="0" err="1"/>
              <a:t>favourably</a:t>
            </a:r>
            <a:r>
              <a:rPr lang="en-US" sz="2400" i="1" dirty="0"/>
              <a:t> (</a:t>
            </a:r>
            <a:r>
              <a:rPr lang="zh-CN" altLang="en-US" sz="2400" i="1" dirty="0">
                <a:latin typeface="华文楷体"/>
                <a:ea typeface="华文楷体"/>
                <a:cs typeface="华文楷体"/>
              </a:rPr>
              <a:t>逊色</a:t>
            </a:r>
            <a:r>
              <a:rPr lang="en-US" altLang="zh-CN" sz="2400" i="1" dirty="0">
                <a:latin typeface="华文楷体"/>
                <a:ea typeface="华文楷体"/>
                <a:cs typeface="华文楷体"/>
              </a:rPr>
              <a:t> </a:t>
            </a:r>
            <a:r>
              <a:rPr lang="en-US" altLang="zh-CN" sz="2400" i="1" dirty="0">
                <a:ea typeface="华文楷体"/>
                <a:cs typeface="华文楷体"/>
              </a:rPr>
              <a:t>inferior</a:t>
            </a:r>
            <a:r>
              <a:rPr lang="en-US" sz="2400" i="1" dirty="0"/>
              <a:t>)</a:t>
            </a:r>
            <a:r>
              <a:rPr lang="en-US" sz="2400" dirty="0"/>
              <a:t> in a particular situation because of their race, religion, </a:t>
            </a:r>
            <a:r>
              <a:rPr lang="en-US" sz="2400" i="1" dirty="0"/>
              <a:t>ethnic origin (</a:t>
            </a:r>
            <a:r>
              <a:rPr lang="zh-CN" altLang="en-US" sz="2400" i="1" dirty="0">
                <a:latin typeface="华文楷体"/>
                <a:ea typeface="华文楷体"/>
                <a:cs typeface="华文楷体"/>
              </a:rPr>
              <a:t>民族起源</a:t>
            </a:r>
            <a:r>
              <a:rPr lang="en-US" sz="2400" i="1" dirty="0"/>
              <a:t>)</a:t>
            </a:r>
            <a:r>
              <a:rPr lang="en-US" sz="2400" dirty="0"/>
              <a:t>, </a:t>
            </a:r>
            <a:r>
              <a:rPr lang="en-US" sz="2400" i="1" dirty="0"/>
              <a:t>gender (sex)</a:t>
            </a:r>
            <a:r>
              <a:rPr lang="en-US" sz="2400" dirty="0"/>
              <a:t>, marital status, disability</a:t>
            </a:r>
            <a:r>
              <a:rPr lang="en-US" sz="2400" i="1" dirty="0"/>
              <a:t>, sexual orientation (gay/lesbian)</a:t>
            </a:r>
            <a:r>
              <a:rPr lang="en-US" sz="2400" dirty="0"/>
              <a:t> or </a:t>
            </a:r>
            <a:r>
              <a:rPr lang="en-US" sz="2400" i="1" dirty="0"/>
              <a:t>gender reassignment (transsexual)</a:t>
            </a:r>
            <a:r>
              <a:rPr lang="en-US" sz="2400" dirty="0"/>
              <a:t>.</a:t>
            </a:r>
          </a:p>
          <a:p>
            <a:endParaRPr lang="en-US" sz="2400" dirty="0"/>
          </a:p>
          <a:p>
            <a:endParaRPr lang="en-US" sz="2400" dirty="0"/>
          </a:p>
        </p:txBody>
      </p:sp>
    </p:spTree>
    <p:extLst>
      <p:ext uri="{BB962C8B-B14F-4D97-AF65-F5344CB8AC3E}">
        <p14:creationId xmlns:p14="http://schemas.microsoft.com/office/powerpoint/2010/main" val="76362813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Check references after you have interviewed the candidate. Checking references before the interview can </a:t>
            </a:r>
            <a:r>
              <a:rPr lang="en-US" sz="2400" i="1" dirty="0"/>
              <a:t>create false expectations (</a:t>
            </a:r>
            <a:r>
              <a:rPr lang="zh-CN" altLang="en-US" sz="2400" i="1" dirty="0">
                <a:latin typeface="华文楷体"/>
                <a:ea typeface="华文楷体"/>
                <a:cs typeface="华文楷体"/>
              </a:rPr>
              <a:t>创建虚假的期望</a:t>
            </a:r>
            <a:r>
              <a:rPr lang="en-US" sz="2400" i="1" dirty="0"/>
              <a:t>) </a:t>
            </a:r>
            <a:r>
              <a:rPr lang="en-US" sz="2400" dirty="0"/>
              <a:t>and affect your ability to </a:t>
            </a:r>
            <a:r>
              <a:rPr lang="en-US" sz="2400" i="1" dirty="0"/>
              <a:t>evaluate (</a:t>
            </a:r>
            <a:r>
              <a:rPr lang="zh-CN" altLang="en-US" sz="2400" i="1" dirty="0">
                <a:latin typeface="华文楷体"/>
                <a:ea typeface="华文楷体"/>
                <a:cs typeface="华文楷体"/>
              </a:rPr>
              <a:t>评估</a:t>
            </a:r>
            <a:r>
              <a:rPr lang="en-US" sz="2400" i="1" dirty="0"/>
              <a:t>)</a:t>
            </a:r>
            <a:r>
              <a:rPr lang="en-US" sz="2400" dirty="0"/>
              <a:t> the applicant’s qualifications objectively. This includes University references.</a:t>
            </a:r>
          </a:p>
          <a:p>
            <a:r>
              <a:rPr lang="en-US" sz="2400" dirty="0"/>
              <a:t>Advise the candidate that you will be checking references and ask the candidate if it is okay to talk with their current supervisor. Ask the candidate for other references (other supervisors, customers, etc.).</a:t>
            </a:r>
          </a:p>
        </p:txBody>
      </p:sp>
    </p:spTree>
    <p:extLst>
      <p:ext uri="{BB962C8B-B14F-4D97-AF65-F5344CB8AC3E}">
        <p14:creationId xmlns:p14="http://schemas.microsoft.com/office/powerpoint/2010/main" val="34085388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Develop a set of job-related questions to be used on all reference checks. Like interview questions, target your questions to the </a:t>
            </a:r>
            <a:r>
              <a:rPr lang="en-US" sz="2400" i="1" dirty="0"/>
              <a:t>competencies needed in the job (</a:t>
            </a:r>
            <a:r>
              <a:rPr lang="zh-TW" altLang="en-US" sz="2400" i="1" dirty="0">
                <a:latin typeface="华文楷体"/>
                <a:ea typeface="华文楷体"/>
                <a:cs typeface="华文楷体"/>
              </a:rPr>
              <a:t>作业中所需的能力</a:t>
            </a:r>
            <a:r>
              <a:rPr lang="en-US" sz="2400" i="1" dirty="0"/>
              <a:t>)</a:t>
            </a:r>
            <a:r>
              <a:rPr lang="en-US" sz="2400" dirty="0"/>
              <a:t>.</a:t>
            </a:r>
          </a:p>
          <a:p>
            <a:r>
              <a:rPr lang="en-US" sz="2400" dirty="0"/>
              <a:t>Example: This job involves writing and editing listings and promotional material for the team with minimal supervision. Did the candidate perform similar duties? If so, what is your assessment of the candidate’s writing and editing skills?"</a:t>
            </a:r>
          </a:p>
        </p:txBody>
      </p:sp>
      <p:pic>
        <p:nvPicPr>
          <p:cNvPr id="4" name="Picture 3"/>
          <p:cNvPicPr>
            <a:picLocks noChangeAspect="1"/>
          </p:cNvPicPr>
          <p:nvPr/>
        </p:nvPicPr>
        <p:blipFill>
          <a:blip r:embed="rId2"/>
          <a:stretch>
            <a:fillRect/>
          </a:stretch>
        </p:blipFill>
        <p:spPr>
          <a:xfrm>
            <a:off x="5323309" y="4211639"/>
            <a:ext cx="3397892" cy="2269791"/>
          </a:xfrm>
          <a:prstGeom prst="rect">
            <a:avLst/>
          </a:prstGeom>
        </p:spPr>
      </p:pic>
    </p:spTree>
    <p:extLst>
      <p:ext uri="{BB962C8B-B14F-4D97-AF65-F5344CB8AC3E}">
        <p14:creationId xmlns:p14="http://schemas.microsoft.com/office/powerpoint/2010/main" val="17758837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Guidelines for Telephone Reference Checks</a:t>
            </a:r>
          </a:p>
        </p:txBody>
      </p:sp>
      <p:sp>
        <p:nvSpPr>
          <p:cNvPr id="3" name="Content Placeholder 2"/>
          <p:cNvSpPr>
            <a:spLocks noGrp="1"/>
          </p:cNvSpPr>
          <p:nvPr>
            <p:ph idx="1"/>
          </p:nvPr>
        </p:nvSpPr>
        <p:spPr/>
        <p:txBody>
          <a:bodyPr/>
          <a:lstStyle/>
          <a:p>
            <a:r>
              <a:rPr lang="en-US" sz="2400" dirty="0"/>
              <a:t>Introduce yourself and state the purpose of your call.</a:t>
            </a:r>
          </a:p>
          <a:p>
            <a:r>
              <a:rPr lang="en-US" sz="2400" dirty="0"/>
              <a:t>Be sure it is a </a:t>
            </a:r>
            <a:r>
              <a:rPr lang="en-US" sz="2400" i="1" dirty="0"/>
              <a:t>convenient time to talk (</a:t>
            </a:r>
            <a:r>
              <a:rPr lang="zh-CN" altLang="en-US" sz="2400" i="1" dirty="0">
                <a:latin typeface="华文楷体"/>
                <a:ea typeface="华文楷体"/>
                <a:cs typeface="华文楷体"/>
              </a:rPr>
              <a:t>方便的时间来谈论</a:t>
            </a:r>
            <a:r>
              <a:rPr lang="en-US" sz="2400" i="1" dirty="0"/>
              <a:t>)</a:t>
            </a:r>
            <a:r>
              <a:rPr lang="en-US" sz="2400" dirty="0"/>
              <a:t>.</a:t>
            </a:r>
          </a:p>
          <a:p>
            <a:r>
              <a:rPr lang="en-US" sz="2400" dirty="0"/>
              <a:t>Briefly describe the position for which the applicant has applied.</a:t>
            </a:r>
          </a:p>
          <a:p>
            <a:r>
              <a:rPr lang="en-US" sz="2400" dirty="0"/>
              <a:t>Confirm the relationship between the person giving the reference and the applicant.</a:t>
            </a:r>
          </a:p>
        </p:txBody>
      </p:sp>
    </p:spTree>
    <p:extLst>
      <p:ext uri="{BB962C8B-B14F-4D97-AF65-F5344CB8AC3E}">
        <p14:creationId xmlns:p14="http://schemas.microsoft.com/office/powerpoint/2010/main" val="1217189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498475" y="484188"/>
            <a:ext cx="7556500" cy="5641975"/>
          </a:xfrm>
        </p:spPr>
        <p:txBody>
          <a:bodyPr/>
          <a:lstStyle/>
          <a:p>
            <a:r>
              <a:rPr lang="en-US" sz="2400" i="1" dirty="0"/>
              <a:t>Verify (</a:t>
            </a:r>
            <a:r>
              <a:rPr lang="zh-CN" altLang="en-US" sz="2400" i="1" dirty="0">
                <a:latin typeface="华文楷体"/>
                <a:ea typeface="华文楷体"/>
                <a:cs typeface="华文楷体"/>
              </a:rPr>
              <a:t>确认</a:t>
            </a:r>
            <a:r>
              <a:rPr lang="en-US" sz="2400" i="1" dirty="0"/>
              <a:t>)</a:t>
            </a:r>
            <a:r>
              <a:rPr lang="en-US" sz="2400" dirty="0"/>
              <a:t> basic data such as job title, duties, salary, and dates of employment.</a:t>
            </a:r>
          </a:p>
          <a:p>
            <a:r>
              <a:rPr lang="en-US" sz="2400" dirty="0"/>
              <a:t>Be consistent. If you check references for some applicants, do not hire another applicant without checking references. Ask the same basic questions about all applicants.</a:t>
            </a:r>
          </a:p>
          <a:p>
            <a:r>
              <a:rPr lang="en-US" sz="2400" dirty="0"/>
              <a:t>Consider other sources. If you receive negative information about an applicant, weigh it with data from other references before using it to make a decision.</a:t>
            </a:r>
          </a:p>
        </p:txBody>
      </p:sp>
    </p:spTree>
    <p:extLst>
      <p:ext uri="{BB962C8B-B14F-4D97-AF65-F5344CB8AC3E}">
        <p14:creationId xmlns:p14="http://schemas.microsoft.com/office/powerpoint/2010/main" val="37788555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Importance of Reference Checks</a:t>
            </a:r>
          </a:p>
        </p:txBody>
      </p:sp>
      <p:sp>
        <p:nvSpPr>
          <p:cNvPr id="3" name="Content Placeholder 2"/>
          <p:cNvSpPr>
            <a:spLocks noGrp="1"/>
          </p:cNvSpPr>
          <p:nvPr>
            <p:ph idx="1"/>
          </p:nvPr>
        </p:nvSpPr>
        <p:spPr/>
        <p:txBody>
          <a:bodyPr/>
          <a:lstStyle/>
          <a:p>
            <a:r>
              <a:rPr lang="en-US" sz="2400" dirty="0"/>
              <a:t>Reference checks can reveal information about an applicant’s </a:t>
            </a:r>
            <a:r>
              <a:rPr lang="en-US" sz="2400" dirty="0" err="1"/>
              <a:t>behaviour</a:t>
            </a:r>
            <a:r>
              <a:rPr lang="en-US" sz="2400" dirty="0"/>
              <a:t> with </a:t>
            </a:r>
            <a:r>
              <a:rPr lang="en-US" sz="2400" i="1" dirty="0"/>
              <a:t>prior (previous)</a:t>
            </a:r>
            <a:r>
              <a:rPr lang="en-US" sz="2400" dirty="0"/>
              <a:t> employers, which could be </a:t>
            </a:r>
            <a:r>
              <a:rPr lang="en-US" sz="2400" i="1" dirty="0"/>
              <a:t>critical (important)</a:t>
            </a:r>
            <a:r>
              <a:rPr lang="en-US" sz="2400" dirty="0"/>
              <a:t> to your decision, regardless of the applicant’s skills, knowledge, and abilities. Failure to check references can have </a:t>
            </a:r>
            <a:r>
              <a:rPr lang="en-US" sz="2400" i="1" dirty="0"/>
              <a:t>serious consequences (</a:t>
            </a:r>
            <a:r>
              <a:rPr lang="zh-CN" altLang="en-US" sz="2400" i="1" dirty="0">
                <a:latin typeface="华文楷体"/>
                <a:ea typeface="华文楷体"/>
                <a:cs typeface="华文楷体"/>
              </a:rPr>
              <a:t>造成严重后果</a:t>
            </a:r>
            <a:r>
              <a:rPr lang="en-US" sz="2400" i="1" dirty="0"/>
              <a:t>) </a:t>
            </a:r>
            <a:r>
              <a:rPr lang="en-US" sz="2400" dirty="0"/>
              <a:t>for the </a:t>
            </a:r>
            <a:r>
              <a:rPr lang="en-US" sz="2400" dirty="0" err="1"/>
              <a:t>organisation</a:t>
            </a:r>
            <a:r>
              <a:rPr lang="en-US" sz="2400" dirty="0"/>
              <a:t>.</a:t>
            </a:r>
          </a:p>
        </p:txBody>
      </p:sp>
    </p:spTree>
    <p:extLst>
      <p:ext uri="{BB962C8B-B14F-4D97-AF65-F5344CB8AC3E}">
        <p14:creationId xmlns:p14="http://schemas.microsoft.com/office/powerpoint/2010/main" val="342679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Selection</a:t>
            </a:r>
          </a:p>
        </p:txBody>
      </p:sp>
      <p:sp>
        <p:nvSpPr>
          <p:cNvPr id="3" name="Content Placeholder 2"/>
          <p:cNvSpPr>
            <a:spLocks noGrp="1"/>
          </p:cNvSpPr>
          <p:nvPr>
            <p:ph idx="1"/>
          </p:nvPr>
        </p:nvSpPr>
        <p:spPr/>
        <p:txBody>
          <a:bodyPr/>
          <a:lstStyle/>
          <a:p>
            <a:r>
              <a:rPr lang="en-US" sz="2400" dirty="0"/>
              <a:t>Now that you have interviewed and conducted reference checks on your top candidates, it is time to select the candidate who best meets the requirements of your position.</a:t>
            </a:r>
          </a:p>
        </p:txBody>
      </p:sp>
      <p:pic>
        <p:nvPicPr>
          <p:cNvPr id="4" name="Picture 3"/>
          <p:cNvPicPr>
            <a:picLocks noChangeAspect="1"/>
          </p:cNvPicPr>
          <p:nvPr/>
        </p:nvPicPr>
        <p:blipFill>
          <a:blip r:embed="rId2"/>
          <a:stretch>
            <a:fillRect/>
          </a:stretch>
        </p:blipFill>
        <p:spPr>
          <a:xfrm>
            <a:off x="4610055" y="3619819"/>
            <a:ext cx="4220809" cy="2808757"/>
          </a:xfrm>
          <a:prstGeom prst="rect">
            <a:avLst/>
          </a:prstGeom>
        </p:spPr>
      </p:pic>
    </p:spTree>
    <p:extLst>
      <p:ext uri="{BB962C8B-B14F-4D97-AF65-F5344CB8AC3E}">
        <p14:creationId xmlns:p14="http://schemas.microsoft.com/office/powerpoint/2010/main" val="26732882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Guiding Principles</a:t>
            </a:r>
          </a:p>
        </p:txBody>
      </p:sp>
      <p:sp>
        <p:nvSpPr>
          <p:cNvPr id="3" name="Content Placeholder 2"/>
          <p:cNvSpPr>
            <a:spLocks noGrp="1"/>
          </p:cNvSpPr>
          <p:nvPr>
            <p:ph idx="1"/>
          </p:nvPr>
        </p:nvSpPr>
        <p:spPr/>
        <p:txBody>
          <a:bodyPr/>
          <a:lstStyle/>
          <a:p>
            <a:pPr marL="0" indent="0">
              <a:buNone/>
            </a:pPr>
            <a:r>
              <a:rPr lang="en-US" sz="2400" dirty="0"/>
              <a:t>Your goals are to:</a:t>
            </a:r>
          </a:p>
          <a:p>
            <a:r>
              <a:rPr lang="en-US" sz="2400" dirty="0"/>
              <a:t>Choose the best candidate for the position based on qualifications.</a:t>
            </a:r>
          </a:p>
          <a:p>
            <a:r>
              <a:rPr lang="en-US" sz="2400" dirty="0"/>
              <a:t>Help the </a:t>
            </a:r>
            <a:r>
              <a:rPr lang="en-US" sz="2400" dirty="0" err="1"/>
              <a:t>organisation</a:t>
            </a:r>
            <a:r>
              <a:rPr lang="en-US" sz="2400" dirty="0"/>
              <a:t> carry out its goal by selecting excellent employees.</a:t>
            </a:r>
          </a:p>
          <a:p>
            <a:r>
              <a:rPr lang="en-US" sz="2400" dirty="0"/>
              <a:t>Ensure that if applicants are equally qualified, the selection is normally made based on benefits.</a:t>
            </a:r>
          </a:p>
        </p:txBody>
      </p:sp>
    </p:spTree>
    <p:extLst>
      <p:ext uri="{BB962C8B-B14F-4D97-AF65-F5344CB8AC3E}">
        <p14:creationId xmlns:p14="http://schemas.microsoft.com/office/powerpoint/2010/main" val="40803509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498475" y="484188"/>
            <a:ext cx="7556500" cy="5641975"/>
          </a:xfrm>
        </p:spPr>
        <p:txBody>
          <a:bodyPr/>
          <a:lstStyle/>
          <a:p>
            <a:r>
              <a:rPr lang="en-US" sz="2400" dirty="0"/>
              <a:t>Establish salary rates that will lead to the retention and motivation of competent employees.</a:t>
            </a:r>
          </a:p>
          <a:p>
            <a:r>
              <a:rPr lang="en-US" sz="2400" dirty="0"/>
              <a:t>Give a professional and positive image of the </a:t>
            </a:r>
            <a:r>
              <a:rPr lang="en-US" sz="2400" dirty="0" err="1"/>
              <a:t>organisation</a:t>
            </a:r>
            <a:r>
              <a:rPr lang="en-US" sz="2400" dirty="0"/>
              <a:t> by quickly notifying all applicants of your decision.</a:t>
            </a:r>
          </a:p>
          <a:p>
            <a:endParaRPr lang="en-US" sz="2400" dirty="0"/>
          </a:p>
          <a:p>
            <a:endParaRPr lang="en-US" sz="2400" dirty="0"/>
          </a:p>
        </p:txBody>
      </p:sp>
      <p:pic>
        <p:nvPicPr>
          <p:cNvPr id="4" name="Picture 3"/>
          <p:cNvPicPr>
            <a:picLocks noChangeAspect="1"/>
          </p:cNvPicPr>
          <p:nvPr/>
        </p:nvPicPr>
        <p:blipFill>
          <a:blip r:embed="rId2"/>
          <a:stretch>
            <a:fillRect/>
          </a:stretch>
        </p:blipFill>
        <p:spPr>
          <a:xfrm>
            <a:off x="3210057" y="2713628"/>
            <a:ext cx="5638203" cy="3751455"/>
          </a:xfrm>
          <a:prstGeom prst="rect">
            <a:avLst/>
          </a:prstGeom>
        </p:spPr>
      </p:pic>
    </p:spTree>
    <p:extLst>
      <p:ext uri="{BB962C8B-B14F-4D97-AF65-F5344CB8AC3E}">
        <p14:creationId xmlns:p14="http://schemas.microsoft.com/office/powerpoint/2010/main" val="39442236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dirty="0"/>
              <a:t>Before you make the selection and notify applicants, </a:t>
            </a:r>
            <a:r>
              <a:rPr lang="en-US" sz="2400" i="1" dirty="0"/>
              <a:t>review (</a:t>
            </a:r>
            <a:r>
              <a:rPr lang="zh-TW" altLang="en-US" sz="2400" i="1" dirty="0">
                <a:latin typeface="华文楷体"/>
                <a:ea typeface="华文楷体"/>
                <a:cs typeface="华文楷体"/>
              </a:rPr>
              <a:t>回顾</a:t>
            </a:r>
            <a:r>
              <a:rPr lang="en-US" sz="2400" i="1" dirty="0"/>
              <a:t>)</a:t>
            </a:r>
            <a:r>
              <a:rPr lang="en-US" sz="2400" dirty="0"/>
              <a:t> the recruitment and interview process to be sure you followed these guidelines:</a:t>
            </a:r>
          </a:p>
          <a:p>
            <a:r>
              <a:rPr lang="en-US" sz="2400" dirty="0"/>
              <a:t>Duties and responsibilities of the position were </a:t>
            </a:r>
            <a:r>
              <a:rPr lang="en-US" sz="2400" i="1" dirty="0"/>
              <a:t>accurately described and reflected (</a:t>
            </a:r>
            <a:r>
              <a:rPr lang="zh-CN" altLang="en-US" sz="2400" i="1" dirty="0">
                <a:latin typeface="华文楷体"/>
                <a:ea typeface="华文楷体"/>
                <a:cs typeface="华文楷体"/>
              </a:rPr>
              <a:t>准确地描述和反映</a:t>
            </a:r>
            <a:r>
              <a:rPr lang="en-US" sz="2400" i="1" dirty="0"/>
              <a:t>)</a:t>
            </a:r>
            <a:r>
              <a:rPr lang="en-US" sz="2400" dirty="0"/>
              <a:t> in the qualifications needed to perform those duties and responsibilities</a:t>
            </a:r>
          </a:p>
          <a:p>
            <a:r>
              <a:rPr lang="en-US" sz="2400" dirty="0"/>
              <a:t>Selection criteria used to assess a candidate were based on qualifications listed for the position.</a:t>
            </a:r>
          </a:p>
          <a:p>
            <a:r>
              <a:rPr lang="en-US" sz="2400" dirty="0"/>
              <a:t>Interview questions clearly matched the selection criteria.</a:t>
            </a:r>
          </a:p>
        </p:txBody>
      </p:sp>
    </p:spTree>
    <p:extLst>
      <p:ext uri="{BB962C8B-B14F-4D97-AF65-F5344CB8AC3E}">
        <p14:creationId xmlns:p14="http://schemas.microsoft.com/office/powerpoint/2010/main" val="21889290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Wherever appropriate, Interviews were conducted by a committee to ensure an objective decision.</a:t>
            </a:r>
          </a:p>
          <a:p>
            <a:r>
              <a:rPr lang="en-US" sz="2400" dirty="0"/>
              <a:t>All candidates were treated </a:t>
            </a:r>
            <a:r>
              <a:rPr lang="en-US" sz="2400" i="1" dirty="0"/>
              <a:t>uniformly (the same)</a:t>
            </a:r>
            <a:r>
              <a:rPr lang="en-US" sz="2400" dirty="0"/>
              <a:t> in the recruitment, screening, interviewing, and final selection process.</a:t>
            </a:r>
          </a:p>
          <a:p>
            <a:endParaRPr lang="en-US" sz="2400" dirty="0"/>
          </a:p>
        </p:txBody>
      </p:sp>
      <p:pic>
        <p:nvPicPr>
          <p:cNvPr id="4" name="Picture 3"/>
          <p:cNvPicPr>
            <a:picLocks noChangeAspect="1"/>
          </p:cNvPicPr>
          <p:nvPr/>
        </p:nvPicPr>
        <p:blipFill>
          <a:blip r:embed="rId2"/>
          <a:stretch>
            <a:fillRect/>
          </a:stretch>
        </p:blipFill>
        <p:spPr>
          <a:xfrm>
            <a:off x="5653842" y="2448359"/>
            <a:ext cx="3180346" cy="4007236"/>
          </a:xfrm>
          <a:prstGeom prst="rect">
            <a:avLst/>
          </a:prstGeom>
        </p:spPr>
      </p:pic>
    </p:spTree>
    <p:extLst>
      <p:ext uri="{BB962C8B-B14F-4D97-AF65-F5344CB8AC3E}">
        <p14:creationId xmlns:p14="http://schemas.microsoft.com/office/powerpoint/2010/main" val="525885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457200" indent="-457200">
              <a:buFont typeface="+mj-lt"/>
              <a:buAutoNum type="arabicPeriod" startAt="2"/>
            </a:pPr>
            <a:r>
              <a:rPr lang="en-US" sz="2400" dirty="0"/>
              <a:t>Indirect discrimination means </a:t>
            </a:r>
            <a:r>
              <a:rPr lang="en-US" sz="2400" i="1" dirty="0"/>
              <a:t>specifying (</a:t>
            </a:r>
            <a:r>
              <a:rPr lang="zh-CN" altLang="en-US" sz="2400" i="1" dirty="0">
                <a:latin typeface="华文楷体"/>
                <a:ea typeface="华文楷体"/>
                <a:cs typeface="华文楷体"/>
              </a:rPr>
              <a:t>指定</a:t>
            </a:r>
            <a:r>
              <a:rPr lang="en-US" sz="2400" i="1" dirty="0"/>
              <a:t>)</a:t>
            </a:r>
            <a:r>
              <a:rPr lang="en-US" sz="2400" dirty="0"/>
              <a:t> a requirement or condition which, although applied equally to persons of all groups, for example:</a:t>
            </a:r>
          </a:p>
          <a:p>
            <a:pPr lvl="1"/>
            <a:r>
              <a:rPr lang="en-US" sz="2400" dirty="0"/>
              <a:t>A translation company insists that all those applying for jobs as translators have driving licenses because there is an occasional need to deliver or collect work from clients. Since this </a:t>
            </a:r>
            <a:r>
              <a:rPr lang="en-US" sz="2400" i="1" dirty="0"/>
              <a:t>prevents (stops)</a:t>
            </a:r>
            <a:r>
              <a:rPr lang="en-US" sz="2400" dirty="0"/>
              <a:t> some people with </a:t>
            </a:r>
            <a:r>
              <a:rPr lang="en-US" sz="2400" i="1" dirty="0"/>
              <a:t>disabilities (</a:t>
            </a:r>
            <a:r>
              <a:rPr lang="zh-CN" altLang="en-US" sz="2400" i="1" dirty="0">
                <a:latin typeface="华文楷体"/>
                <a:ea typeface="华文楷体"/>
                <a:cs typeface="华文楷体"/>
              </a:rPr>
              <a:t>残疾</a:t>
            </a:r>
            <a:r>
              <a:rPr lang="en-US" sz="2400" i="1" dirty="0"/>
              <a:t>)</a:t>
            </a:r>
            <a:r>
              <a:rPr lang="en-US" sz="2400" dirty="0"/>
              <a:t> from applying and as driving is not a </a:t>
            </a:r>
            <a:r>
              <a:rPr lang="en-US" sz="2400" i="1" dirty="0"/>
              <a:t>core (main)</a:t>
            </a:r>
            <a:r>
              <a:rPr lang="en-US" sz="2400" dirty="0"/>
              <a:t> requirement for doing the job, the company is effectively </a:t>
            </a:r>
            <a:r>
              <a:rPr lang="en-US" sz="2400" i="1" dirty="0"/>
              <a:t>discriminating (</a:t>
            </a:r>
            <a:r>
              <a:rPr lang="zh-CN" altLang="en-US" sz="2400" i="1" dirty="0">
                <a:latin typeface="华文楷体"/>
                <a:ea typeface="华文楷体"/>
                <a:cs typeface="华文楷体"/>
              </a:rPr>
              <a:t>鉴别</a:t>
            </a:r>
            <a:r>
              <a:rPr lang="en-US" sz="2400" i="1" dirty="0"/>
              <a:t>)</a:t>
            </a:r>
            <a:r>
              <a:rPr lang="en-US" sz="2400" dirty="0"/>
              <a:t> against this particular group of people, unless they can </a:t>
            </a:r>
            <a:r>
              <a:rPr lang="en-US" sz="2400" i="1" dirty="0"/>
              <a:t>demonstrate (</a:t>
            </a:r>
            <a:r>
              <a:rPr lang="zh-CN" altLang="en-US" sz="2400" i="1" dirty="0">
                <a:latin typeface="华文楷体"/>
                <a:ea typeface="华文楷体"/>
                <a:cs typeface="华文楷体"/>
              </a:rPr>
              <a:t>演示</a:t>
            </a:r>
            <a:r>
              <a:rPr lang="en-US" sz="2400" i="1" dirty="0"/>
              <a:t>)</a:t>
            </a:r>
            <a:r>
              <a:rPr lang="en-US" sz="2400" dirty="0"/>
              <a:t> that there is </a:t>
            </a:r>
            <a:r>
              <a:rPr lang="en-US" sz="2400" i="1" dirty="0"/>
              <a:t>an reason to justify the policy (</a:t>
            </a:r>
            <a:r>
              <a:rPr lang="zh-CN" altLang="en-US" sz="2400" i="1" dirty="0">
                <a:latin typeface="华文楷体"/>
                <a:ea typeface="华文楷体"/>
                <a:cs typeface="华文楷体"/>
              </a:rPr>
              <a:t>一个理由来证明政策</a:t>
            </a:r>
            <a:r>
              <a:rPr lang="en-US" sz="2400" i="1" dirty="0"/>
              <a:t>)</a:t>
            </a:r>
            <a:r>
              <a:rPr lang="en-US" sz="2400" dirty="0"/>
              <a:t>.</a:t>
            </a:r>
          </a:p>
          <a:p>
            <a:pPr lvl="1"/>
            <a:endParaRPr lang="en-US" sz="2400" dirty="0"/>
          </a:p>
          <a:p>
            <a:endParaRPr lang="en-US" sz="2400" dirty="0"/>
          </a:p>
        </p:txBody>
      </p:sp>
    </p:spTree>
    <p:extLst>
      <p:ext uri="{BB962C8B-B14F-4D97-AF65-F5344CB8AC3E}">
        <p14:creationId xmlns:p14="http://schemas.microsoft.com/office/powerpoint/2010/main" val="669861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Assignment</a:t>
            </a:r>
          </a:p>
        </p:txBody>
      </p:sp>
      <p:sp>
        <p:nvSpPr>
          <p:cNvPr id="3" name="Content Placeholder 2"/>
          <p:cNvSpPr>
            <a:spLocks noGrp="1"/>
          </p:cNvSpPr>
          <p:nvPr>
            <p:ph idx="1"/>
          </p:nvPr>
        </p:nvSpPr>
        <p:spPr/>
        <p:txBody>
          <a:bodyPr/>
          <a:lstStyle/>
          <a:p>
            <a:r>
              <a:rPr lang="en-US" sz="2400" dirty="0"/>
              <a:t>Explain a </a:t>
            </a:r>
            <a:r>
              <a:rPr lang="en-US" sz="2400" dirty="0" err="1"/>
              <a:t>recognised</a:t>
            </a:r>
            <a:r>
              <a:rPr lang="en-US" sz="2400" dirty="0"/>
              <a:t> selection </a:t>
            </a:r>
            <a:r>
              <a:rPr lang="en-US" sz="2400" u="sng" dirty="0"/>
              <a:t>technique</a:t>
            </a:r>
            <a:r>
              <a:rPr lang="en-US" sz="2400" dirty="0"/>
              <a:t> that could be used </a:t>
            </a:r>
            <a:r>
              <a:rPr lang="en-US" sz="2400" u="sng" dirty="0"/>
              <a:t>during interviews</a:t>
            </a:r>
            <a:r>
              <a:rPr lang="en-US" sz="2400" dirty="0"/>
              <a:t>. </a:t>
            </a:r>
            <a:r>
              <a:rPr lang="en-US" sz="2400" i="1" dirty="0"/>
              <a:t>(16 marks)</a:t>
            </a:r>
          </a:p>
          <a:p>
            <a:endParaRPr lang="en-US" sz="2400" i="1" dirty="0"/>
          </a:p>
          <a:p>
            <a:r>
              <a:rPr lang="en-US" sz="2400" i="1" dirty="0"/>
              <a:t>Guide: A detailed explanation is given of a </a:t>
            </a:r>
            <a:r>
              <a:rPr lang="en-US" sz="2400" i="1" dirty="0" err="1"/>
              <a:t>recognised</a:t>
            </a:r>
            <a:r>
              <a:rPr lang="en-US" sz="2400" i="1" dirty="0"/>
              <a:t> selection technique that could be used during interviews.</a:t>
            </a:r>
          </a:p>
        </p:txBody>
      </p:sp>
    </p:spTree>
    <p:extLst>
      <p:ext uri="{BB962C8B-B14F-4D97-AF65-F5344CB8AC3E}">
        <p14:creationId xmlns:p14="http://schemas.microsoft.com/office/powerpoint/2010/main" val="293215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lvl="1"/>
            <a:r>
              <a:rPr lang="en-US" sz="2400" dirty="0"/>
              <a:t>Another example: A department store </a:t>
            </a:r>
            <a:r>
              <a:rPr lang="en-US" sz="2400" i="1" dirty="0"/>
              <a:t>prohibits (disallow </a:t>
            </a:r>
            <a:r>
              <a:rPr lang="zh-CN" altLang="en-US" sz="2400" i="1" dirty="0">
                <a:latin typeface="华文楷体"/>
                <a:ea typeface="华文楷体"/>
                <a:cs typeface="华文楷体"/>
              </a:rPr>
              <a:t>禁止</a:t>
            </a:r>
            <a:r>
              <a:rPr lang="en-US" sz="2400" i="1" dirty="0"/>
              <a:t>)</a:t>
            </a:r>
            <a:r>
              <a:rPr lang="en-US" sz="2400" dirty="0"/>
              <a:t> its employees from wearing hats when serving customers. This rule means that people whose religious beliefs require them to cover their heads, such as Muslim women, are prevented from working in the shop. The store is indirectly discriminating against this group of people unless it can </a:t>
            </a:r>
            <a:r>
              <a:rPr lang="en-US" sz="2400" i="1" dirty="0"/>
              <a:t>demonstrate (</a:t>
            </a:r>
            <a:r>
              <a:rPr lang="zh-CN" altLang="en-US" sz="2400" i="1" dirty="0">
                <a:latin typeface="华文楷体"/>
                <a:ea typeface="华文楷体"/>
                <a:cs typeface="华文楷体"/>
              </a:rPr>
              <a:t>演示</a:t>
            </a:r>
            <a:r>
              <a:rPr lang="en-US" sz="2400" i="1" dirty="0"/>
              <a:t>)</a:t>
            </a:r>
            <a:r>
              <a:rPr lang="en-US" sz="2400" dirty="0"/>
              <a:t> that there is </a:t>
            </a:r>
            <a:r>
              <a:rPr lang="en-US" sz="2400" i="1" dirty="0"/>
              <a:t>an reason to justify the policy (</a:t>
            </a:r>
            <a:r>
              <a:rPr lang="zh-CN" altLang="en-US" sz="2400" i="1" dirty="0">
                <a:latin typeface="华文楷体"/>
                <a:ea typeface="华文楷体"/>
                <a:cs typeface="华文楷体"/>
              </a:rPr>
              <a:t>一个理由来证明政策</a:t>
            </a:r>
            <a:r>
              <a:rPr lang="en-US" sz="2400" i="1" dirty="0"/>
              <a:t>)</a:t>
            </a:r>
            <a:r>
              <a:rPr lang="en-US" sz="2400" dirty="0"/>
              <a:t>.</a:t>
            </a:r>
          </a:p>
        </p:txBody>
      </p:sp>
    </p:spTree>
    <p:extLst>
      <p:ext uri="{BB962C8B-B14F-4D97-AF65-F5344CB8AC3E}">
        <p14:creationId xmlns:p14="http://schemas.microsoft.com/office/powerpoint/2010/main" val="1086341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The law sets the </a:t>
            </a:r>
            <a:r>
              <a:rPr lang="en-US" sz="2400" i="1" dirty="0"/>
              <a:t>parameters (</a:t>
            </a:r>
            <a:r>
              <a:rPr lang="zh-CN" altLang="en-US" sz="2400" i="1" dirty="0">
                <a:latin typeface="华文楷体"/>
                <a:ea typeface="华文楷体"/>
                <a:cs typeface="华文楷体"/>
              </a:rPr>
              <a:t>参数</a:t>
            </a:r>
            <a:r>
              <a:rPr lang="en-US" sz="2400" i="1" dirty="0"/>
              <a:t>)</a:t>
            </a:r>
            <a:r>
              <a:rPr lang="en-US" sz="2400" dirty="0"/>
              <a:t> for good practice and protects people and </a:t>
            </a:r>
            <a:r>
              <a:rPr lang="en-US" sz="2400" dirty="0" err="1"/>
              <a:t>organisations</a:t>
            </a:r>
            <a:r>
              <a:rPr lang="en-US" sz="2400" dirty="0"/>
              <a:t> from unfairness and inequality. Adopting good equal opportunities practice within your recruitment and selection process matters.</a:t>
            </a:r>
          </a:p>
          <a:p>
            <a:r>
              <a:rPr lang="en-US" sz="2400" dirty="0"/>
              <a:t>An </a:t>
            </a:r>
            <a:r>
              <a:rPr lang="en-US" sz="2400" dirty="0" err="1"/>
              <a:t>organisation</a:t>
            </a:r>
            <a:r>
              <a:rPr lang="en-US" sz="2400" dirty="0"/>
              <a:t> with a wide employee base presents an attractive image to a greater range of </a:t>
            </a:r>
            <a:r>
              <a:rPr lang="en-US" sz="2400" i="1" dirty="0"/>
              <a:t>potential (</a:t>
            </a:r>
            <a:r>
              <a:rPr lang="zh-CN" altLang="en-US" sz="2400" i="1" dirty="0">
                <a:latin typeface="华文楷体"/>
                <a:ea typeface="华文楷体"/>
                <a:cs typeface="华文楷体"/>
              </a:rPr>
              <a:t>潜力</a:t>
            </a:r>
            <a:r>
              <a:rPr lang="en-US" sz="2400" i="1" dirty="0"/>
              <a:t>)</a:t>
            </a:r>
            <a:r>
              <a:rPr lang="en-US" sz="2400" dirty="0"/>
              <a:t> </a:t>
            </a:r>
            <a:r>
              <a:rPr lang="en-US" sz="2400" i="1" dirty="0"/>
              <a:t>recruits (applicants </a:t>
            </a:r>
            <a:r>
              <a:rPr lang="zh-CN" altLang="en-US" sz="2400" i="1" dirty="0">
                <a:latin typeface="华文楷体"/>
                <a:ea typeface="华文楷体"/>
                <a:cs typeface="华文楷体"/>
              </a:rPr>
              <a:t>申请人</a:t>
            </a:r>
            <a:r>
              <a:rPr lang="en-US" sz="2400" i="1" dirty="0"/>
              <a:t>)</a:t>
            </a:r>
            <a:r>
              <a:rPr lang="en-US" sz="2400" dirty="0"/>
              <a:t>.</a:t>
            </a:r>
          </a:p>
          <a:p>
            <a:endParaRPr lang="en-US" sz="2400" dirty="0"/>
          </a:p>
        </p:txBody>
      </p:sp>
    </p:spTree>
    <p:extLst>
      <p:ext uri="{BB962C8B-B14F-4D97-AF65-F5344CB8AC3E}">
        <p14:creationId xmlns:p14="http://schemas.microsoft.com/office/powerpoint/2010/main" val="287768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3" name="Content Placeholder 2"/>
          <p:cNvSpPr>
            <a:spLocks noGrp="1"/>
          </p:cNvSpPr>
          <p:nvPr>
            <p:ph idx="1"/>
          </p:nvPr>
        </p:nvSpPr>
        <p:spPr/>
        <p:txBody>
          <a:bodyPr>
            <a:normAutofit lnSpcReduction="10000"/>
          </a:bodyPr>
          <a:lstStyle/>
          <a:p>
            <a:pPr>
              <a:lnSpc>
                <a:spcPct val="120000"/>
              </a:lnSpc>
            </a:pPr>
            <a:r>
              <a:rPr lang="en-US" i="1" dirty="0"/>
              <a:t>Recruitment (</a:t>
            </a:r>
            <a:r>
              <a:rPr lang="zh-CN" altLang="en-US" i="1" dirty="0">
                <a:latin typeface="华文楷体"/>
                <a:ea typeface="华文楷体"/>
                <a:cs typeface="华文楷体"/>
              </a:rPr>
              <a:t>招聘</a:t>
            </a:r>
            <a:r>
              <a:rPr lang="en-US" i="1" dirty="0"/>
              <a:t>)</a:t>
            </a:r>
            <a:r>
              <a:rPr lang="en-US" dirty="0"/>
              <a:t> and selection is the process of identifying the need for a job, </a:t>
            </a:r>
            <a:r>
              <a:rPr lang="en-US" i="1" dirty="0"/>
              <a:t>defining (</a:t>
            </a:r>
            <a:r>
              <a:rPr lang="zh-CN" altLang="en-US" i="1" dirty="0">
                <a:latin typeface="华文楷体"/>
                <a:ea typeface="华文楷体"/>
                <a:cs typeface="华文楷体"/>
              </a:rPr>
              <a:t>定义</a:t>
            </a:r>
            <a:r>
              <a:rPr lang="en-US" i="1" dirty="0"/>
              <a:t>)</a:t>
            </a:r>
            <a:r>
              <a:rPr lang="en-US" dirty="0"/>
              <a:t> the requirements of the position, advertising the position and choosing the most appropriate person for the job.</a:t>
            </a:r>
          </a:p>
          <a:p>
            <a:pPr>
              <a:lnSpc>
                <a:spcPct val="120000"/>
              </a:lnSpc>
            </a:pPr>
            <a:r>
              <a:rPr lang="en-US" dirty="0"/>
              <a:t>In this module we look at the first stage of managing people – attracting and selecting staff. Recruitment and selection are usually considered as one process. However, we will make the distinction here between the </a:t>
            </a:r>
            <a:r>
              <a:rPr lang="en-US" i="1" dirty="0"/>
              <a:t>initial actions (</a:t>
            </a:r>
            <a:r>
              <a:rPr lang="zh-CN" altLang="en-US" i="1" dirty="0">
                <a:latin typeface="华文楷体"/>
                <a:ea typeface="华文楷体"/>
                <a:cs typeface="华文楷体"/>
              </a:rPr>
              <a:t>初步行动</a:t>
            </a:r>
            <a:r>
              <a:rPr lang="en-US" i="1" dirty="0"/>
              <a:t>) </a:t>
            </a:r>
            <a:r>
              <a:rPr lang="en-US" dirty="0"/>
              <a:t>and </a:t>
            </a:r>
            <a:r>
              <a:rPr lang="en-US" i="1" dirty="0"/>
              <a:t>considerations (</a:t>
            </a:r>
            <a:r>
              <a:rPr lang="zh-CN" altLang="en-US" i="1" dirty="0">
                <a:latin typeface="华文楷体"/>
                <a:ea typeface="华文楷体"/>
                <a:cs typeface="华文楷体"/>
              </a:rPr>
              <a:t>考虑</a:t>
            </a:r>
            <a:r>
              <a:rPr lang="en-US" i="1" dirty="0"/>
              <a:t>)</a:t>
            </a:r>
            <a:r>
              <a:rPr lang="en-US" dirty="0"/>
              <a:t> when planning staff recruitment and the process of selecting an individual from a </a:t>
            </a:r>
            <a:r>
              <a:rPr lang="en-US" i="1" dirty="0"/>
              <a:t>pool (collection)</a:t>
            </a:r>
            <a:r>
              <a:rPr lang="en-US" dirty="0"/>
              <a:t> of applicants. </a:t>
            </a:r>
          </a:p>
        </p:txBody>
      </p:sp>
    </p:spTree>
    <p:extLst>
      <p:ext uri="{BB962C8B-B14F-4D97-AF65-F5344CB8AC3E}">
        <p14:creationId xmlns:p14="http://schemas.microsoft.com/office/powerpoint/2010/main" val="1083761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i="1" dirty="0"/>
              <a:t>Morale and motivation (</a:t>
            </a:r>
            <a:r>
              <a:rPr lang="zh-CN" altLang="en-US" sz="2400" i="1" dirty="0">
                <a:latin typeface="华文楷体"/>
                <a:ea typeface="华文楷体"/>
                <a:cs typeface="华文楷体"/>
              </a:rPr>
              <a:t>士气和积极性</a:t>
            </a:r>
            <a:r>
              <a:rPr lang="en-US" sz="2400" i="1" dirty="0"/>
              <a:t>)</a:t>
            </a:r>
            <a:r>
              <a:rPr lang="en-US" sz="2400" dirty="0"/>
              <a:t> increase as employees see you recruiting people on factors that matter. This in turn reduces employee turnover and the need for yet more costly recruitment.</a:t>
            </a:r>
          </a:p>
          <a:p>
            <a:r>
              <a:rPr lang="en-US" sz="2400" dirty="0"/>
              <a:t>Your customer service standards improve and your customer base can grow. A greater </a:t>
            </a:r>
            <a:r>
              <a:rPr lang="en-US" sz="2400" i="1" dirty="0"/>
              <a:t>empathy (relationship </a:t>
            </a:r>
            <a:r>
              <a:rPr lang="zh-CN" altLang="en-US" sz="2400" i="1" dirty="0">
                <a:latin typeface="华文楷体"/>
                <a:ea typeface="华文楷体"/>
                <a:cs typeface="华文楷体"/>
              </a:rPr>
              <a:t>神入</a:t>
            </a:r>
            <a:r>
              <a:rPr lang="en-US" sz="2400" i="1" dirty="0"/>
              <a:t>)</a:t>
            </a:r>
            <a:r>
              <a:rPr lang="en-US" sz="2400" dirty="0"/>
              <a:t> develops between staff and customers, so your reputation is </a:t>
            </a:r>
            <a:r>
              <a:rPr lang="en-US" sz="2400" i="1" dirty="0"/>
              <a:t>enhanced (improved)</a:t>
            </a:r>
            <a:r>
              <a:rPr lang="en-US" sz="2400" dirty="0"/>
              <a:t>.</a:t>
            </a:r>
          </a:p>
          <a:p>
            <a:r>
              <a:rPr lang="en-US" sz="2400" dirty="0"/>
              <a:t>There is less chance of being </a:t>
            </a:r>
            <a:r>
              <a:rPr lang="en-US" sz="2400" i="1" dirty="0"/>
              <a:t>prosecuted (</a:t>
            </a:r>
            <a:r>
              <a:rPr lang="zh-CN" altLang="en-US" sz="2400" i="1" dirty="0">
                <a:latin typeface="华文楷体"/>
                <a:ea typeface="华文楷体"/>
                <a:cs typeface="华文楷体"/>
              </a:rPr>
              <a:t>起诉</a:t>
            </a:r>
            <a:r>
              <a:rPr lang="en-US" sz="2400" i="1" dirty="0"/>
              <a:t>)</a:t>
            </a:r>
            <a:r>
              <a:rPr lang="en-US" sz="2400" dirty="0"/>
              <a:t> under equal opportunities laws, which means that fines and costs, as well as </a:t>
            </a:r>
            <a:r>
              <a:rPr lang="en-US" sz="2400" i="1" dirty="0"/>
              <a:t>bad publicity (</a:t>
            </a:r>
            <a:r>
              <a:rPr lang="zh-CN" altLang="en-US" sz="2400" i="1" dirty="0">
                <a:latin typeface="华文楷体"/>
                <a:ea typeface="华文楷体"/>
                <a:cs typeface="华文楷体"/>
              </a:rPr>
              <a:t>坏的宣传</a:t>
            </a:r>
            <a:r>
              <a:rPr lang="en-US" sz="2400" i="1" dirty="0"/>
              <a:t>) </a:t>
            </a:r>
            <a:r>
              <a:rPr lang="en-US" sz="2400" dirty="0"/>
              <a:t>are avoided.</a:t>
            </a:r>
          </a:p>
          <a:p>
            <a:endParaRPr lang="en-US" sz="2400" dirty="0"/>
          </a:p>
        </p:txBody>
      </p:sp>
    </p:spTree>
    <p:extLst>
      <p:ext uri="{BB962C8B-B14F-4D97-AF65-F5344CB8AC3E}">
        <p14:creationId xmlns:p14="http://schemas.microsoft.com/office/powerpoint/2010/main" val="1582310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i="1" dirty="0"/>
              <a:t>The following will help you make certain that your recruitment policy conforms to good equal opportunities practice:</a:t>
            </a:r>
            <a:endParaRPr lang="en-US" sz="2400" dirty="0"/>
          </a:p>
          <a:p>
            <a:r>
              <a:rPr lang="en-US" sz="2400" dirty="0"/>
              <a:t>Make sure your </a:t>
            </a:r>
            <a:r>
              <a:rPr lang="en-US" sz="2400" dirty="0" err="1"/>
              <a:t>organisation’s</a:t>
            </a:r>
            <a:r>
              <a:rPr lang="en-US" sz="2400" dirty="0"/>
              <a:t> equal opportunities policy </a:t>
            </a:r>
            <a:r>
              <a:rPr lang="en-US" sz="2400" i="1" dirty="0"/>
              <a:t>complies (follows)</a:t>
            </a:r>
            <a:r>
              <a:rPr lang="en-US" sz="2400" dirty="0"/>
              <a:t> with current </a:t>
            </a:r>
            <a:r>
              <a:rPr lang="en-US" sz="2400" i="1" dirty="0"/>
              <a:t>legislation (</a:t>
            </a:r>
            <a:r>
              <a:rPr lang="zh-CN" altLang="en-US" sz="2400" i="1" dirty="0">
                <a:latin typeface="华文楷体"/>
                <a:ea typeface="华文楷体"/>
                <a:cs typeface="华文楷体"/>
              </a:rPr>
              <a:t>法例</a:t>
            </a:r>
            <a:r>
              <a:rPr lang="en-US" sz="2400" i="1" dirty="0"/>
              <a:t>)</a:t>
            </a:r>
            <a:r>
              <a:rPr lang="en-US" sz="2400" dirty="0"/>
              <a:t> and best practice.</a:t>
            </a:r>
          </a:p>
          <a:p>
            <a:r>
              <a:rPr lang="en-US" sz="2400" dirty="0"/>
              <a:t>Be involved personally at every step of the recruitment and selection process.</a:t>
            </a:r>
          </a:p>
          <a:p>
            <a:r>
              <a:rPr lang="en-US" sz="2400" dirty="0"/>
              <a:t>Make sure everyone clearly understands what’s involved and is trained in key skills.</a:t>
            </a:r>
          </a:p>
          <a:p>
            <a:endParaRPr lang="en-US" sz="2400" dirty="0"/>
          </a:p>
        </p:txBody>
      </p:sp>
    </p:spTree>
    <p:extLst>
      <p:ext uri="{BB962C8B-B14F-4D97-AF65-F5344CB8AC3E}">
        <p14:creationId xmlns:p14="http://schemas.microsoft.com/office/powerpoint/2010/main" val="1161516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Look into ways of widening access to jobs, for example by working with local community groups and carrying out projects with local schools.</a:t>
            </a:r>
          </a:p>
          <a:p>
            <a:r>
              <a:rPr lang="en-US" sz="2400" dirty="0"/>
              <a:t>Assess ways of making your </a:t>
            </a:r>
            <a:r>
              <a:rPr lang="en-US" sz="2400" dirty="0" err="1"/>
              <a:t>organisation</a:t>
            </a:r>
            <a:r>
              <a:rPr lang="en-US" sz="2400" dirty="0"/>
              <a:t> more attractive, for example by offering </a:t>
            </a:r>
            <a:r>
              <a:rPr lang="en-US" sz="2400" i="1" dirty="0"/>
              <a:t>flexible working (</a:t>
            </a:r>
            <a:r>
              <a:rPr lang="zh-CN" altLang="en-US" sz="2400" i="1" dirty="0">
                <a:latin typeface="华文楷体"/>
                <a:ea typeface="华文楷体"/>
                <a:cs typeface="华文楷体"/>
              </a:rPr>
              <a:t>灵活的工作</a:t>
            </a:r>
            <a:r>
              <a:rPr lang="en-US" sz="2400" i="1" dirty="0"/>
              <a:t>) </a:t>
            </a:r>
            <a:r>
              <a:rPr lang="en-US" sz="2400" dirty="0"/>
              <a:t>and reviewing local childcare options. </a:t>
            </a:r>
          </a:p>
          <a:p>
            <a:r>
              <a:rPr lang="en-US" sz="2400" dirty="0"/>
              <a:t>Consider changing the way you recruit for posts. Traditional ways would be CV/Resume and interviews.</a:t>
            </a:r>
          </a:p>
          <a:p>
            <a:endParaRPr lang="en-US" sz="2400" dirty="0"/>
          </a:p>
          <a:p>
            <a:endParaRPr lang="en-US" sz="2400" dirty="0"/>
          </a:p>
        </p:txBody>
      </p:sp>
    </p:spTree>
    <p:extLst>
      <p:ext uri="{BB962C8B-B14F-4D97-AF65-F5344CB8AC3E}">
        <p14:creationId xmlns:p14="http://schemas.microsoft.com/office/powerpoint/2010/main" val="901484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Discuss with others the idea of introducing ‘positive action’. This is the practice of </a:t>
            </a:r>
            <a:r>
              <a:rPr lang="en-US" sz="2400" i="1" dirty="0"/>
              <a:t>encouraging members (</a:t>
            </a:r>
            <a:r>
              <a:rPr lang="zh-CN" altLang="en-US" sz="2400" i="1" dirty="0">
                <a:latin typeface="华文楷体"/>
                <a:ea typeface="华文楷体"/>
                <a:cs typeface="华文楷体"/>
              </a:rPr>
              <a:t>鼓励会员</a:t>
            </a:r>
            <a:r>
              <a:rPr lang="en-US" sz="2400" i="1" dirty="0"/>
              <a:t>) </a:t>
            </a:r>
            <a:r>
              <a:rPr lang="en-US" sz="2400" dirty="0"/>
              <a:t>of certain </a:t>
            </a:r>
            <a:r>
              <a:rPr lang="en-US" sz="2400" i="1" dirty="0"/>
              <a:t>ethnic (</a:t>
            </a:r>
            <a:r>
              <a:rPr lang="zh-CN" altLang="en-US" sz="2400" i="1" dirty="0">
                <a:latin typeface="华文楷体"/>
                <a:ea typeface="华文楷体"/>
                <a:cs typeface="华文楷体"/>
              </a:rPr>
              <a:t>民族</a:t>
            </a:r>
            <a:r>
              <a:rPr lang="en-US" sz="2400" i="1" dirty="0"/>
              <a:t>)</a:t>
            </a:r>
            <a:r>
              <a:rPr lang="en-US" sz="2400" dirty="0"/>
              <a:t>, gender or other specific groups to apply for positions previously held or mainly by members of different groups over the previous 12 months. Lead by example and only discriminate basing on </a:t>
            </a:r>
            <a:r>
              <a:rPr lang="en-US" sz="2400" i="1" dirty="0"/>
              <a:t>merit (deeds </a:t>
            </a:r>
            <a:r>
              <a:rPr lang="zh-CN" altLang="en-US" sz="2400" i="1" dirty="0">
                <a:latin typeface="华文楷体"/>
                <a:ea typeface="华文楷体"/>
                <a:cs typeface="华文楷体"/>
              </a:rPr>
              <a:t>优点</a:t>
            </a:r>
            <a:r>
              <a:rPr lang="en-US" sz="2400" i="1" dirty="0"/>
              <a:t>)</a:t>
            </a:r>
            <a:r>
              <a:rPr lang="en-US" sz="2400" dirty="0"/>
              <a:t>, capability and performance.</a:t>
            </a:r>
          </a:p>
          <a:p>
            <a:endParaRPr lang="en-US" sz="2400" dirty="0"/>
          </a:p>
        </p:txBody>
      </p:sp>
    </p:spTree>
    <p:extLst>
      <p:ext uri="{BB962C8B-B14F-4D97-AF65-F5344CB8AC3E}">
        <p14:creationId xmlns:p14="http://schemas.microsoft.com/office/powerpoint/2010/main" val="2070051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Assignment</a:t>
            </a:r>
          </a:p>
        </p:txBody>
      </p:sp>
      <p:sp>
        <p:nvSpPr>
          <p:cNvPr id="3" name="Content Placeholder 2"/>
          <p:cNvSpPr>
            <a:spLocks noGrp="1"/>
          </p:cNvSpPr>
          <p:nvPr>
            <p:ph idx="1"/>
          </p:nvPr>
        </p:nvSpPr>
        <p:spPr/>
        <p:txBody>
          <a:bodyPr/>
          <a:lstStyle/>
          <a:p>
            <a:r>
              <a:rPr lang="en-US" sz="2400" dirty="0"/>
              <a:t>Identify an </a:t>
            </a:r>
            <a:r>
              <a:rPr lang="en-US" sz="2400" dirty="0" err="1"/>
              <a:t>organisation’s</a:t>
            </a:r>
            <a:r>
              <a:rPr lang="en-US" sz="2400" dirty="0"/>
              <a:t> policies and procedures that could guide the manager in recruitment and selection. </a:t>
            </a:r>
            <a:r>
              <a:rPr lang="zh-CN" altLang="en-US" sz="2400" dirty="0">
                <a:latin typeface="华文楷体"/>
                <a:ea typeface="华文楷体"/>
                <a:cs typeface="华文楷体"/>
              </a:rPr>
              <a:t>确定组织的政策和程序，可以指导经理在招聘和选拔。</a:t>
            </a:r>
            <a:r>
              <a:rPr lang="en-US" sz="2400" dirty="0"/>
              <a:t>(12 marks)</a:t>
            </a:r>
          </a:p>
          <a:p>
            <a:endParaRPr lang="en-US" sz="2400" dirty="0"/>
          </a:p>
          <a:p>
            <a:r>
              <a:rPr lang="en-US" sz="2400" i="1" dirty="0"/>
              <a:t>Guide: An appropriate range of an </a:t>
            </a:r>
            <a:r>
              <a:rPr lang="en-US" sz="2400" i="1" dirty="0" err="1"/>
              <a:t>organisation’s</a:t>
            </a:r>
            <a:r>
              <a:rPr lang="en-US" sz="2400" i="1" dirty="0"/>
              <a:t> policies and an appropriate range of procedures that could guide the manager in recruitment and selection are clearly identified.</a:t>
            </a:r>
          </a:p>
        </p:txBody>
      </p:sp>
    </p:spTree>
    <p:extLst>
      <p:ext uri="{BB962C8B-B14F-4D97-AF65-F5344CB8AC3E}">
        <p14:creationId xmlns:p14="http://schemas.microsoft.com/office/powerpoint/2010/main" val="3069640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Job Analysis (</a:t>
            </a:r>
            <a:r>
              <a:rPr lang="zh-CN" altLang="en-US" i="1" dirty="0">
                <a:latin typeface="华文楷体"/>
                <a:ea typeface="华文楷体"/>
                <a:cs typeface="华文楷体"/>
              </a:rPr>
              <a:t>工作分析</a:t>
            </a:r>
            <a:r>
              <a:rPr lang="en-US" b="1" i="1" dirty="0"/>
              <a:t>)</a:t>
            </a:r>
          </a:p>
        </p:txBody>
      </p:sp>
      <p:sp>
        <p:nvSpPr>
          <p:cNvPr id="3" name="Content Placeholder 2"/>
          <p:cNvSpPr>
            <a:spLocks noGrp="1"/>
          </p:cNvSpPr>
          <p:nvPr>
            <p:ph idx="1"/>
          </p:nvPr>
        </p:nvSpPr>
        <p:spPr/>
        <p:txBody>
          <a:bodyPr/>
          <a:lstStyle/>
          <a:p>
            <a:r>
              <a:rPr lang="en-US" sz="2400" b="1" i="1" dirty="0"/>
              <a:t>Job analysis means adopting a method for establishing what is required to perform a job efficiently and effectively. </a:t>
            </a:r>
            <a:r>
              <a:rPr lang="zh-CN" altLang="en-US" sz="2400" b="1" i="1" dirty="0">
                <a:latin typeface="华文楷体"/>
                <a:ea typeface="华文楷体"/>
                <a:cs typeface="华文楷体"/>
              </a:rPr>
              <a:t>工作分析是指采用的方法确定需要什么来有效地执行工作。</a:t>
            </a:r>
            <a:endParaRPr lang="en-US" sz="2400" b="1" i="1" dirty="0">
              <a:latin typeface="华文楷体"/>
              <a:ea typeface="华文楷体"/>
              <a:cs typeface="华文楷体"/>
            </a:endParaRPr>
          </a:p>
          <a:p>
            <a:r>
              <a:rPr lang="en-US" sz="2400" dirty="0"/>
              <a:t>Job analysis helps you to </a:t>
            </a:r>
            <a:r>
              <a:rPr lang="en-US" sz="2400" i="1" dirty="0"/>
              <a:t>assess (</a:t>
            </a:r>
            <a:r>
              <a:rPr lang="zh-CN" altLang="en-US" sz="2400" i="1" dirty="0">
                <a:latin typeface="华文楷体"/>
                <a:ea typeface="华文楷体"/>
                <a:cs typeface="华文楷体"/>
              </a:rPr>
              <a:t>评估</a:t>
            </a:r>
            <a:r>
              <a:rPr lang="en-US" sz="2400" i="1" dirty="0"/>
              <a:t>)</a:t>
            </a:r>
            <a:r>
              <a:rPr lang="en-US" sz="2400" dirty="0"/>
              <a:t> your requirements for the future. </a:t>
            </a:r>
          </a:p>
          <a:p>
            <a:endParaRPr lang="en-US" sz="2400" dirty="0"/>
          </a:p>
        </p:txBody>
      </p:sp>
      <p:pic>
        <p:nvPicPr>
          <p:cNvPr id="4" name="Picture 3"/>
          <p:cNvPicPr>
            <a:picLocks noChangeAspect="1"/>
          </p:cNvPicPr>
          <p:nvPr/>
        </p:nvPicPr>
        <p:blipFill>
          <a:blip r:embed="rId2"/>
          <a:stretch>
            <a:fillRect/>
          </a:stretch>
        </p:blipFill>
        <p:spPr>
          <a:xfrm>
            <a:off x="5397760" y="4271008"/>
            <a:ext cx="3405597" cy="2226737"/>
          </a:xfrm>
          <a:prstGeom prst="rect">
            <a:avLst/>
          </a:prstGeom>
        </p:spPr>
      </p:pic>
    </p:spTree>
    <p:extLst>
      <p:ext uri="{BB962C8B-B14F-4D97-AF65-F5344CB8AC3E}">
        <p14:creationId xmlns:p14="http://schemas.microsoft.com/office/powerpoint/2010/main" val="807066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Who To Involve?</a:t>
            </a:r>
          </a:p>
        </p:txBody>
      </p:sp>
      <p:sp>
        <p:nvSpPr>
          <p:cNvPr id="3" name="Content Placeholder 2"/>
          <p:cNvSpPr>
            <a:spLocks noGrp="1"/>
          </p:cNvSpPr>
          <p:nvPr>
            <p:ph idx="1"/>
          </p:nvPr>
        </p:nvSpPr>
        <p:spPr/>
        <p:txBody>
          <a:bodyPr/>
          <a:lstStyle/>
          <a:p>
            <a:r>
              <a:rPr lang="en-US" sz="2400" dirty="0"/>
              <a:t>Who you involve in a job analysis is largely dependent on how simple or </a:t>
            </a:r>
            <a:r>
              <a:rPr lang="en-US" sz="2400" i="1" dirty="0"/>
              <a:t>complex (</a:t>
            </a:r>
            <a:r>
              <a:rPr lang="zh-CN" altLang="en-US" sz="2400" i="1" dirty="0">
                <a:latin typeface="华文楷体"/>
                <a:ea typeface="华文楷体"/>
                <a:cs typeface="华文楷体"/>
              </a:rPr>
              <a:t>复杂</a:t>
            </a:r>
            <a:r>
              <a:rPr lang="en-US" sz="2400" i="1" dirty="0"/>
              <a:t>)</a:t>
            </a:r>
            <a:r>
              <a:rPr lang="en-US" sz="2400" dirty="0"/>
              <a:t> the exercise is. At the very minimum it will be the employer and the jobholder.</a:t>
            </a:r>
          </a:p>
          <a:p>
            <a:r>
              <a:rPr lang="en-US" sz="2400" dirty="0"/>
              <a:t>However, there is a strong case for involving others. For example, it can be useful to gain the view of the manager who can see the job within the </a:t>
            </a:r>
            <a:r>
              <a:rPr lang="en-US" sz="2400" dirty="0" err="1"/>
              <a:t>organisation</a:t>
            </a:r>
            <a:r>
              <a:rPr lang="en-US" sz="2400" dirty="0"/>
              <a:t> better than most people.</a:t>
            </a:r>
          </a:p>
        </p:txBody>
      </p:sp>
    </p:spTree>
    <p:extLst>
      <p:ext uri="{BB962C8B-B14F-4D97-AF65-F5344CB8AC3E}">
        <p14:creationId xmlns:p14="http://schemas.microsoft.com/office/powerpoint/2010/main" val="1852226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It can also be helpful to include people who may be affected by the job, such as other parts of the business, customers or suppliers. It’s useful to gain their views on what changes would help to improve the quality of service they receive.</a:t>
            </a:r>
          </a:p>
          <a:p>
            <a:r>
              <a:rPr lang="en-US" sz="2400" dirty="0"/>
              <a:t>If the job is </a:t>
            </a:r>
            <a:r>
              <a:rPr lang="en-US" sz="2400" i="1" dirty="0"/>
              <a:t>technical or complex (</a:t>
            </a:r>
            <a:r>
              <a:rPr lang="zh-CN" altLang="en-US" sz="2400" i="1" dirty="0">
                <a:latin typeface="华文楷体"/>
                <a:ea typeface="华文楷体"/>
                <a:cs typeface="华文楷体"/>
              </a:rPr>
              <a:t>技术或复杂的</a:t>
            </a:r>
            <a:r>
              <a:rPr lang="en-US" sz="2400" i="1" dirty="0"/>
              <a:t>)</a:t>
            </a:r>
            <a:r>
              <a:rPr lang="en-US" sz="2400" dirty="0"/>
              <a:t>, you could also include others with </a:t>
            </a:r>
            <a:r>
              <a:rPr lang="en-US" sz="2400" i="1" dirty="0"/>
              <a:t>expertise (</a:t>
            </a:r>
            <a:r>
              <a:rPr lang="zh-CN" altLang="en-US" sz="2400" i="1" dirty="0">
                <a:latin typeface="华文楷体"/>
                <a:ea typeface="华文楷体"/>
                <a:cs typeface="华文楷体"/>
              </a:rPr>
              <a:t>专门知识</a:t>
            </a:r>
            <a:r>
              <a:rPr lang="en-US" sz="2400" i="1" dirty="0"/>
              <a:t>)</a:t>
            </a:r>
            <a:r>
              <a:rPr lang="en-US" sz="2400" dirty="0"/>
              <a:t> in the same or similar activities. </a:t>
            </a:r>
          </a:p>
          <a:p>
            <a:r>
              <a:rPr lang="en-US" sz="2400" dirty="0"/>
              <a:t>If you have a </a:t>
            </a:r>
            <a:r>
              <a:rPr lang="en-US" sz="2400" i="1" dirty="0"/>
              <a:t>human resource department (</a:t>
            </a:r>
            <a:r>
              <a:rPr lang="zh-CN" altLang="en-US" sz="2400" i="1" dirty="0">
                <a:latin typeface="华文楷体"/>
                <a:ea typeface="华文楷体"/>
                <a:cs typeface="华文楷体"/>
              </a:rPr>
              <a:t>人力资源部门</a:t>
            </a:r>
            <a:r>
              <a:rPr lang="en-US" sz="2400" i="1" dirty="0"/>
              <a:t>)</a:t>
            </a:r>
            <a:r>
              <a:rPr lang="en-US" sz="2400" dirty="0"/>
              <a:t>, it should clearly be involved.</a:t>
            </a:r>
          </a:p>
        </p:txBody>
      </p:sp>
    </p:spTree>
    <p:extLst>
      <p:ext uri="{BB962C8B-B14F-4D97-AF65-F5344CB8AC3E}">
        <p14:creationId xmlns:p14="http://schemas.microsoft.com/office/powerpoint/2010/main" val="3945498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you need to find out</a:t>
            </a:r>
          </a:p>
        </p:txBody>
      </p:sp>
      <p:sp>
        <p:nvSpPr>
          <p:cNvPr id="3" name="Content Placeholder 2"/>
          <p:cNvSpPr>
            <a:spLocks noGrp="1"/>
          </p:cNvSpPr>
          <p:nvPr>
            <p:ph idx="1"/>
          </p:nvPr>
        </p:nvSpPr>
        <p:spPr>
          <a:xfrm>
            <a:off x="498476" y="1981200"/>
            <a:ext cx="5110962" cy="4144963"/>
          </a:xfrm>
        </p:spPr>
        <p:txBody>
          <a:bodyPr/>
          <a:lstStyle/>
          <a:p>
            <a:r>
              <a:rPr lang="en-US" sz="2400" i="1" dirty="0"/>
              <a:t>Job analysis will need to identify: </a:t>
            </a:r>
            <a:endParaRPr lang="en-US" sz="2400" dirty="0"/>
          </a:p>
          <a:p>
            <a:pPr lvl="1"/>
            <a:r>
              <a:rPr lang="en-US" sz="2400" dirty="0"/>
              <a:t>The purpose of the role.</a:t>
            </a:r>
          </a:p>
          <a:p>
            <a:pPr lvl="1"/>
            <a:r>
              <a:rPr lang="en-US" sz="2400" dirty="0"/>
              <a:t>The tasks and responsibilities that are required of the jobholder.</a:t>
            </a:r>
          </a:p>
          <a:p>
            <a:pPr lvl="1"/>
            <a:r>
              <a:rPr lang="en-US" sz="2400" dirty="0"/>
              <a:t>The skills, knowledge and abilities needed for effective performance.</a:t>
            </a:r>
          </a:p>
          <a:p>
            <a:pPr lvl="1"/>
            <a:r>
              <a:rPr lang="en-US" sz="2400" dirty="0"/>
              <a:t>The targets that are used to measure performance.</a:t>
            </a:r>
          </a:p>
          <a:p>
            <a:pPr lvl="1" algn="just"/>
            <a:endParaRPr lang="en-US" sz="2400" dirty="0"/>
          </a:p>
        </p:txBody>
      </p:sp>
      <p:pic>
        <p:nvPicPr>
          <p:cNvPr id="5" name="Picture 4"/>
          <p:cNvPicPr>
            <a:picLocks noChangeAspect="1"/>
          </p:cNvPicPr>
          <p:nvPr/>
        </p:nvPicPr>
        <p:blipFill>
          <a:blip r:embed="rId2"/>
          <a:stretch>
            <a:fillRect/>
          </a:stretch>
        </p:blipFill>
        <p:spPr>
          <a:xfrm>
            <a:off x="5609437" y="2148464"/>
            <a:ext cx="3129171" cy="4156181"/>
          </a:xfrm>
          <a:prstGeom prst="rect">
            <a:avLst/>
          </a:prstGeom>
        </p:spPr>
      </p:pic>
    </p:spTree>
    <p:extLst>
      <p:ext uri="{BB962C8B-B14F-4D97-AF65-F5344CB8AC3E}">
        <p14:creationId xmlns:p14="http://schemas.microsoft.com/office/powerpoint/2010/main" val="1852747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Job Analysis Methodology</a:t>
            </a:r>
          </a:p>
        </p:txBody>
      </p:sp>
      <p:sp>
        <p:nvSpPr>
          <p:cNvPr id="3" name="Content Placeholder 2"/>
          <p:cNvSpPr>
            <a:spLocks noGrp="1"/>
          </p:cNvSpPr>
          <p:nvPr>
            <p:ph idx="1"/>
          </p:nvPr>
        </p:nvSpPr>
        <p:spPr>
          <a:xfrm>
            <a:off x="498475" y="1600200"/>
            <a:ext cx="7556500" cy="4525963"/>
          </a:xfrm>
        </p:spPr>
        <p:txBody>
          <a:bodyPr>
            <a:noAutofit/>
          </a:bodyPr>
          <a:lstStyle/>
          <a:p>
            <a:r>
              <a:rPr lang="en-US" sz="2200" b="1" u="sng" dirty="0"/>
              <a:t>Observation</a:t>
            </a:r>
            <a:r>
              <a:rPr lang="en-US" sz="2200" b="1" dirty="0"/>
              <a:t> - </a:t>
            </a:r>
            <a:r>
              <a:rPr lang="en-US" sz="2200" dirty="0"/>
              <a:t>This is probably the most </a:t>
            </a:r>
            <a:r>
              <a:rPr lang="en-US" sz="2200" i="1" dirty="0"/>
              <a:t>straightforward (</a:t>
            </a:r>
            <a:r>
              <a:rPr lang="zh-CN" altLang="en-US" sz="2200" i="1" dirty="0">
                <a:latin typeface="华文楷体"/>
                <a:ea typeface="华文楷体"/>
                <a:cs typeface="华文楷体"/>
              </a:rPr>
              <a:t>简单的</a:t>
            </a:r>
            <a:r>
              <a:rPr lang="en-US" sz="2200" i="1" dirty="0"/>
              <a:t>)</a:t>
            </a:r>
            <a:r>
              <a:rPr lang="en-US" sz="2200" dirty="0"/>
              <a:t> and easy-to-use technique. </a:t>
            </a:r>
            <a:r>
              <a:rPr lang="en-US" sz="2200" u="sng" dirty="0"/>
              <a:t>It involves recording everything the jobholder is doing as part of the job. </a:t>
            </a:r>
          </a:p>
          <a:p>
            <a:r>
              <a:rPr lang="en-US" sz="2200" i="1" dirty="0"/>
              <a:t>It provides an overview of a job (</a:t>
            </a:r>
            <a:r>
              <a:rPr lang="zh-CN" altLang="en-US" sz="2200" i="1" dirty="0">
                <a:latin typeface="华文楷体"/>
                <a:ea typeface="华文楷体"/>
                <a:cs typeface="华文楷体"/>
              </a:rPr>
              <a:t>它提供了一个概述的工作</a:t>
            </a:r>
            <a:r>
              <a:rPr lang="en-US" sz="2200" i="1" dirty="0"/>
              <a:t>)</a:t>
            </a:r>
            <a:r>
              <a:rPr lang="en-US" sz="2200" dirty="0"/>
              <a:t>, but does not highlight the level of difficulty of the various tasks or the importance of each. It can be made more meaningful if the jobholder is also interviewed while performing the role. </a:t>
            </a:r>
          </a:p>
          <a:p>
            <a:r>
              <a:rPr lang="en-US" sz="2200" dirty="0"/>
              <a:t>It works best for </a:t>
            </a:r>
            <a:r>
              <a:rPr lang="en-US" sz="2200" i="1" dirty="0"/>
              <a:t>routine activities (</a:t>
            </a:r>
            <a:r>
              <a:rPr lang="zh-CN" altLang="en-US" sz="2400" i="1" dirty="0">
                <a:latin typeface="华文楷体"/>
                <a:ea typeface="华文楷体"/>
                <a:cs typeface="华文楷体"/>
              </a:rPr>
              <a:t>日常活动</a:t>
            </a:r>
            <a:r>
              <a:rPr lang="en-US" sz="2200" i="1" dirty="0"/>
              <a:t>) </a:t>
            </a:r>
            <a:r>
              <a:rPr lang="en-US" sz="2200" dirty="0"/>
              <a:t>where the tasks can be seen in </a:t>
            </a:r>
            <a:r>
              <a:rPr lang="en-US" sz="2200" i="1" dirty="0"/>
              <a:t>sequence (</a:t>
            </a:r>
            <a:r>
              <a:rPr lang="zh-CN" altLang="en-US" sz="2400" i="1" dirty="0">
                <a:latin typeface="华文楷体"/>
                <a:ea typeface="华文楷体"/>
                <a:cs typeface="华文楷体"/>
              </a:rPr>
              <a:t>序列</a:t>
            </a:r>
            <a:r>
              <a:rPr lang="en-US" sz="2200" i="1" dirty="0"/>
              <a:t>)</a:t>
            </a:r>
            <a:r>
              <a:rPr lang="en-US" sz="2200" dirty="0"/>
              <a:t>, such as machine operation or on a production line.</a:t>
            </a:r>
          </a:p>
          <a:p>
            <a:pPr marL="114300" indent="0" algn="just">
              <a:buNone/>
            </a:pPr>
            <a:endParaRPr lang="en-US" sz="2200" dirty="0"/>
          </a:p>
        </p:txBody>
      </p:sp>
    </p:spTree>
    <p:extLst>
      <p:ext uri="{BB962C8B-B14F-4D97-AF65-F5344CB8AC3E}">
        <p14:creationId xmlns:p14="http://schemas.microsoft.com/office/powerpoint/2010/main" val="3304914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a:lnSpc>
                <a:spcPct val="110000"/>
              </a:lnSpc>
            </a:pPr>
            <a:r>
              <a:rPr lang="en-US" dirty="0"/>
              <a:t>Recruitment needs to be carefully planned in order </a:t>
            </a:r>
            <a:r>
              <a:rPr lang="en-US" i="1" dirty="0"/>
              <a:t>to attract the right type of applicant (</a:t>
            </a:r>
            <a:r>
              <a:rPr lang="zh-CN" altLang="en-US" i="1" dirty="0">
                <a:latin typeface="华文楷体"/>
                <a:ea typeface="华文楷体"/>
                <a:cs typeface="华文楷体"/>
              </a:rPr>
              <a:t>吸引合适的类型的申请人</a:t>
            </a:r>
            <a:r>
              <a:rPr lang="en-US" i="1" dirty="0"/>
              <a:t>)</a:t>
            </a:r>
            <a:r>
              <a:rPr lang="en-US" dirty="0"/>
              <a:t>. This increases the chances of making a suitable selection and appointment. Your involvement may be limited to a discussion of the need for a particular job within your team or work area, or you may be required to interview job applicants.</a:t>
            </a:r>
          </a:p>
          <a:p>
            <a:pPr>
              <a:lnSpc>
                <a:spcPct val="110000"/>
              </a:lnSpc>
            </a:pPr>
            <a:r>
              <a:rPr lang="en-US" dirty="0"/>
              <a:t>Whatever your involvement, this module makes it clear that it is important for you to understand the whole process to make an </a:t>
            </a:r>
            <a:r>
              <a:rPr lang="en-US" i="1" dirty="0"/>
              <a:t>effective contribution (</a:t>
            </a:r>
            <a:r>
              <a:rPr lang="zh-CN" altLang="en-US" i="1" dirty="0">
                <a:latin typeface="华文楷体"/>
                <a:ea typeface="华文楷体"/>
                <a:cs typeface="华文楷体"/>
              </a:rPr>
              <a:t>有效的贡献</a:t>
            </a:r>
            <a:r>
              <a:rPr lang="en-US" i="1" dirty="0"/>
              <a:t>) </a:t>
            </a:r>
            <a:r>
              <a:rPr lang="en-US" dirty="0"/>
              <a:t>to the staffing of your </a:t>
            </a:r>
            <a:r>
              <a:rPr lang="en-US" dirty="0" err="1"/>
              <a:t>organisation</a:t>
            </a:r>
            <a:r>
              <a:rPr lang="en-US" dirty="0"/>
              <a:t>.</a:t>
            </a:r>
          </a:p>
          <a:p>
            <a:pPr>
              <a:lnSpc>
                <a:spcPct val="110000"/>
              </a:lnSpc>
            </a:pPr>
            <a:endParaRPr lang="en-US" dirty="0"/>
          </a:p>
        </p:txBody>
      </p:sp>
      <p:pic>
        <p:nvPicPr>
          <p:cNvPr id="4" name="Picture 3"/>
          <p:cNvPicPr>
            <a:picLocks noChangeAspect="1"/>
          </p:cNvPicPr>
          <p:nvPr/>
        </p:nvPicPr>
        <p:blipFill rotWithShape="1">
          <a:blip r:embed="rId2"/>
          <a:srcRect t="25981"/>
          <a:stretch/>
        </p:blipFill>
        <p:spPr>
          <a:xfrm>
            <a:off x="4568907" y="4305523"/>
            <a:ext cx="4181508" cy="2318340"/>
          </a:xfrm>
          <a:prstGeom prst="rect">
            <a:avLst/>
          </a:prstGeom>
        </p:spPr>
      </p:pic>
    </p:spTree>
    <p:extLst>
      <p:ext uri="{BB962C8B-B14F-4D97-AF65-F5344CB8AC3E}">
        <p14:creationId xmlns:p14="http://schemas.microsoft.com/office/powerpoint/2010/main" val="3785999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b="1" i="1" dirty="0"/>
              <a:t>Diaries and Logs (</a:t>
            </a:r>
            <a:r>
              <a:rPr lang="zh-CN" altLang="en-US" sz="2400" b="1" i="1" dirty="0">
                <a:latin typeface="华文楷体"/>
                <a:ea typeface="华文楷体"/>
                <a:cs typeface="华文楷体"/>
              </a:rPr>
              <a:t>日记和日志</a:t>
            </a:r>
            <a:r>
              <a:rPr lang="en-US" sz="2400" b="1" i="1" dirty="0"/>
              <a:t>) </a:t>
            </a:r>
            <a:r>
              <a:rPr lang="en-US" sz="2400" b="1" dirty="0"/>
              <a:t>- </a:t>
            </a:r>
            <a:r>
              <a:rPr lang="en-US" sz="2400" u="sng" dirty="0"/>
              <a:t>This involves the jobholder recording what they do.</a:t>
            </a:r>
            <a:r>
              <a:rPr lang="en-US" sz="2400" dirty="0"/>
              <a:t> This might happen at the end of a given time period or when they change from one activity to another. </a:t>
            </a:r>
          </a:p>
          <a:p>
            <a:r>
              <a:rPr lang="en-US" sz="2400" dirty="0"/>
              <a:t>This method can be useful for jobs where the day-to-day activities are not easily </a:t>
            </a:r>
            <a:r>
              <a:rPr lang="en-US" sz="2400" i="1" dirty="0"/>
              <a:t>observable (</a:t>
            </a:r>
            <a:r>
              <a:rPr lang="zh-CN" altLang="en-US" sz="2400" i="1" dirty="0">
                <a:latin typeface="华文楷体"/>
                <a:ea typeface="华文楷体"/>
                <a:cs typeface="华文楷体"/>
              </a:rPr>
              <a:t>观察到的</a:t>
            </a:r>
            <a:r>
              <a:rPr lang="en-US" sz="2400" i="1" dirty="0"/>
              <a:t>)</a:t>
            </a:r>
            <a:r>
              <a:rPr lang="en-US" sz="2400" dirty="0"/>
              <a:t>, for example, in management.</a:t>
            </a:r>
          </a:p>
          <a:p>
            <a:r>
              <a:rPr lang="en-US" sz="2400" dirty="0"/>
              <a:t>However, it can become </a:t>
            </a:r>
            <a:r>
              <a:rPr lang="en-US" sz="2400" i="1" dirty="0"/>
              <a:t>subjective (</a:t>
            </a:r>
            <a:r>
              <a:rPr lang="zh-CN" altLang="en-US" sz="2400" i="1" dirty="0">
                <a:latin typeface="华文楷体"/>
                <a:ea typeface="华文楷体"/>
                <a:cs typeface="华文楷体"/>
              </a:rPr>
              <a:t>主观</a:t>
            </a:r>
            <a:r>
              <a:rPr lang="en-US" sz="2400" i="1" dirty="0"/>
              <a:t>)</a:t>
            </a:r>
            <a:r>
              <a:rPr lang="en-US" sz="2400" dirty="0"/>
              <a:t> as the jobholder </a:t>
            </a:r>
            <a:r>
              <a:rPr lang="en-US" sz="2400" i="1" dirty="0"/>
              <a:t>concentrates (focuses)</a:t>
            </a:r>
            <a:r>
              <a:rPr lang="en-US" sz="2400" dirty="0"/>
              <a:t> only on those areas of work that they consider to be important.</a:t>
            </a:r>
          </a:p>
          <a:p>
            <a:endParaRPr lang="en-US" sz="2400" dirty="0"/>
          </a:p>
        </p:txBody>
      </p:sp>
      <p:pic>
        <p:nvPicPr>
          <p:cNvPr id="4" name="Picture 3"/>
          <p:cNvPicPr>
            <a:picLocks noChangeAspect="1"/>
          </p:cNvPicPr>
          <p:nvPr/>
        </p:nvPicPr>
        <p:blipFill>
          <a:blip r:embed="rId2"/>
          <a:stretch>
            <a:fillRect/>
          </a:stretch>
        </p:blipFill>
        <p:spPr>
          <a:xfrm>
            <a:off x="4603971" y="4870071"/>
            <a:ext cx="4153479" cy="1713756"/>
          </a:xfrm>
          <a:prstGeom prst="rect">
            <a:avLst/>
          </a:prstGeom>
        </p:spPr>
      </p:pic>
    </p:spTree>
    <p:extLst>
      <p:ext uri="{BB962C8B-B14F-4D97-AF65-F5344CB8AC3E}">
        <p14:creationId xmlns:p14="http://schemas.microsoft.com/office/powerpoint/2010/main" val="338648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b="1" dirty="0"/>
              <a:t>Job Analysis Interviews - </a:t>
            </a:r>
            <a:r>
              <a:rPr lang="en-US" sz="2400" u="sng" dirty="0"/>
              <a:t>This involves interviewing the jobholder</a:t>
            </a:r>
            <a:r>
              <a:rPr lang="en-US" sz="2400" dirty="0"/>
              <a:t>, without a predetermined list of questions or checklist, thus bringing greater flexibility to the discussion.</a:t>
            </a:r>
          </a:p>
          <a:p>
            <a:r>
              <a:rPr lang="en-US" sz="2400" dirty="0"/>
              <a:t>It can involve talking about the job description or bringing two jobholders together to talk about their work. </a:t>
            </a:r>
          </a:p>
          <a:p>
            <a:r>
              <a:rPr lang="en-US" sz="2400" dirty="0"/>
              <a:t>It can be used for a </a:t>
            </a:r>
            <a:r>
              <a:rPr lang="en-US" sz="2400" i="1" dirty="0"/>
              <a:t>variety (different)</a:t>
            </a:r>
            <a:r>
              <a:rPr lang="en-US" sz="2400" dirty="0"/>
              <a:t> of jobs and requires strong interviewing techniques on the part of the manager.</a:t>
            </a:r>
          </a:p>
          <a:p>
            <a:endParaRPr lang="en-US" sz="2400" dirty="0"/>
          </a:p>
        </p:txBody>
      </p:sp>
      <p:pic>
        <p:nvPicPr>
          <p:cNvPr id="4" name="Picture 3"/>
          <p:cNvPicPr>
            <a:picLocks noChangeAspect="1"/>
          </p:cNvPicPr>
          <p:nvPr/>
        </p:nvPicPr>
        <p:blipFill>
          <a:blip r:embed="rId2"/>
          <a:stretch>
            <a:fillRect/>
          </a:stretch>
        </p:blipFill>
        <p:spPr>
          <a:xfrm>
            <a:off x="5691249" y="4489737"/>
            <a:ext cx="3096527" cy="2053132"/>
          </a:xfrm>
          <a:prstGeom prst="rect">
            <a:avLst/>
          </a:prstGeom>
        </p:spPr>
      </p:pic>
    </p:spTree>
    <p:extLst>
      <p:ext uri="{BB962C8B-B14F-4D97-AF65-F5344CB8AC3E}">
        <p14:creationId xmlns:p14="http://schemas.microsoft.com/office/powerpoint/2010/main" val="2673505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b="1" dirty="0"/>
              <a:t>Critical Incident Technique - </a:t>
            </a:r>
            <a:r>
              <a:rPr lang="en-US" sz="2400" u="sng" dirty="0"/>
              <a:t>This concentrates on collecting information about </a:t>
            </a:r>
            <a:r>
              <a:rPr lang="en-US" sz="2400" i="1" u="sng" dirty="0"/>
              <a:t>critical incidents (</a:t>
            </a:r>
            <a:r>
              <a:rPr lang="zh-CN" altLang="en-US" sz="2400" i="1" u="sng" dirty="0">
                <a:latin typeface="华文楷体"/>
                <a:ea typeface="华文楷体"/>
                <a:cs typeface="华文楷体"/>
              </a:rPr>
              <a:t>关键事件</a:t>
            </a:r>
            <a:r>
              <a:rPr lang="en-US" sz="2400" i="1" u="sng" dirty="0"/>
              <a:t>) </a:t>
            </a:r>
            <a:r>
              <a:rPr lang="en-US" sz="2400" u="sng" dirty="0"/>
              <a:t>that are related to success and failure in a job.</a:t>
            </a:r>
            <a:r>
              <a:rPr lang="en-US" sz="2400" dirty="0"/>
              <a:t> </a:t>
            </a:r>
          </a:p>
          <a:p>
            <a:r>
              <a:rPr lang="en-US" sz="2400" dirty="0"/>
              <a:t>The incidents are recorded in relation to how the person handles certain situations. </a:t>
            </a:r>
          </a:p>
          <a:p>
            <a:r>
              <a:rPr lang="en-US" sz="2400" dirty="0"/>
              <a:t>The analysis can take place through keeping a log, completing a report and/or interviews. </a:t>
            </a:r>
          </a:p>
          <a:p>
            <a:r>
              <a:rPr lang="en-US" sz="2400" dirty="0"/>
              <a:t>It is useful for a range of jobs but can be </a:t>
            </a:r>
            <a:r>
              <a:rPr lang="en-US" sz="2400" i="1" dirty="0"/>
              <a:t>time-consuming (</a:t>
            </a:r>
            <a:r>
              <a:rPr lang="zh-CN" altLang="en-US" sz="2400" i="1" dirty="0">
                <a:latin typeface="华文楷体"/>
                <a:ea typeface="华文楷体"/>
                <a:cs typeface="华文楷体"/>
              </a:rPr>
              <a:t>耗时</a:t>
            </a:r>
            <a:r>
              <a:rPr lang="en-US" sz="2400" i="1" dirty="0"/>
              <a:t>)</a:t>
            </a:r>
            <a:r>
              <a:rPr lang="en-US" sz="2400" dirty="0"/>
              <a:t> as many incidents must be recorded to obtain a full picture. </a:t>
            </a:r>
          </a:p>
          <a:p>
            <a:endParaRPr lang="en-US" sz="2400" dirty="0"/>
          </a:p>
          <a:p>
            <a:endParaRPr lang="en-US" sz="2400" dirty="0"/>
          </a:p>
        </p:txBody>
      </p:sp>
    </p:spTree>
    <p:extLst>
      <p:ext uri="{BB962C8B-B14F-4D97-AF65-F5344CB8AC3E}">
        <p14:creationId xmlns:p14="http://schemas.microsoft.com/office/powerpoint/2010/main" val="1489872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b="1" i="1" dirty="0"/>
              <a:t>Repertory Grid (</a:t>
            </a:r>
            <a:r>
              <a:rPr lang="zh-CN" altLang="en-US" sz="2400" b="1" i="1" dirty="0">
                <a:latin typeface="华文楷体"/>
                <a:ea typeface="华文楷体"/>
                <a:cs typeface="华文楷体"/>
              </a:rPr>
              <a:t>凯利方格</a:t>
            </a:r>
            <a:r>
              <a:rPr lang="en-US" sz="2400" b="1" i="1" dirty="0"/>
              <a:t>) </a:t>
            </a:r>
            <a:r>
              <a:rPr lang="en-US" sz="2400" b="1" dirty="0"/>
              <a:t>- </a:t>
            </a:r>
            <a:r>
              <a:rPr lang="en-US" sz="2400" dirty="0"/>
              <a:t>Like critical incident analysis, this allows </a:t>
            </a:r>
            <a:r>
              <a:rPr lang="en-US" sz="2400" u="sng" dirty="0"/>
              <a:t>the identification of good and poor performance</a:t>
            </a:r>
            <a:r>
              <a:rPr lang="en-US" sz="2400" dirty="0"/>
              <a:t>. It is generally undertaken with the manager or supervisor of people doing the same job, using a system of cards.</a:t>
            </a:r>
          </a:p>
          <a:p>
            <a:r>
              <a:rPr lang="en-US" sz="2400" dirty="0"/>
              <a:t>The names of three people are written on cards, separated into two piles - one for good performers, one for poor. The supervisor then pulls out two good and one bad, and is asked to describe how the two good performers are similar and how they differ from the bad. </a:t>
            </a:r>
          </a:p>
          <a:p>
            <a:endParaRPr lang="en-US" sz="2400" dirty="0"/>
          </a:p>
        </p:txBody>
      </p:sp>
      <p:pic>
        <p:nvPicPr>
          <p:cNvPr id="4" name="Picture 3"/>
          <p:cNvPicPr>
            <a:picLocks noChangeAspect="1"/>
          </p:cNvPicPr>
          <p:nvPr/>
        </p:nvPicPr>
        <p:blipFill>
          <a:blip r:embed="rId2"/>
          <a:stretch>
            <a:fillRect/>
          </a:stretch>
        </p:blipFill>
        <p:spPr>
          <a:xfrm>
            <a:off x="5641042" y="4684462"/>
            <a:ext cx="3048000" cy="1828800"/>
          </a:xfrm>
          <a:prstGeom prst="rect">
            <a:avLst/>
          </a:prstGeom>
        </p:spPr>
      </p:pic>
    </p:spTree>
    <p:extLst>
      <p:ext uri="{BB962C8B-B14F-4D97-AF65-F5344CB8AC3E}">
        <p14:creationId xmlns:p14="http://schemas.microsoft.com/office/powerpoint/2010/main" val="594905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b="1" dirty="0"/>
              <a:t>Checklist/Inventories - </a:t>
            </a:r>
            <a:r>
              <a:rPr lang="en-US" sz="2400" u="sng" dirty="0"/>
              <a:t>This involves developing a list of tasks </a:t>
            </a:r>
            <a:r>
              <a:rPr lang="en-US" sz="2400" i="1" u="sng" dirty="0"/>
              <a:t>associated (related)</a:t>
            </a:r>
            <a:r>
              <a:rPr lang="en-US" sz="2400" u="sng" dirty="0"/>
              <a:t> with a job and asking the jobholder to indicate which ones they perform and to rank them in order</a:t>
            </a:r>
            <a:r>
              <a:rPr lang="en-US" sz="2400" dirty="0"/>
              <a:t>. </a:t>
            </a:r>
          </a:p>
          <a:p>
            <a:r>
              <a:rPr lang="en-US" sz="2400" dirty="0"/>
              <a:t>While one checklist is needed for each job, it is a method that can be used for all types of jobs. It also produces some </a:t>
            </a:r>
            <a:r>
              <a:rPr lang="en-US" sz="2400" i="1" dirty="0"/>
              <a:t>quantifiable data (</a:t>
            </a:r>
            <a:r>
              <a:rPr lang="zh-CN" altLang="en-US" sz="2400" i="1" dirty="0">
                <a:latin typeface="华文楷体"/>
                <a:ea typeface="华文楷体"/>
                <a:cs typeface="华文楷体"/>
              </a:rPr>
              <a:t>可量化的数据</a:t>
            </a:r>
            <a:r>
              <a:rPr lang="en-US" sz="2400" i="1" dirty="0"/>
              <a:t>) </a:t>
            </a:r>
            <a:r>
              <a:rPr lang="en-US" sz="2400" dirty="0"/>
              <a:t>because of the ratings people provide.</a:t>
            </a:r>
          </a:p>
          <a:p>
            <a:r>
              <a:rPr lang="en-US" sz="2400" i="1" dirty="0"/>
              <a:t>Quantifiable data - data that can be counted or tallied.</a:t>
            </a:r>
          </a:p>
        </p:txBody>
      </p:sp>
    </p:spTree>
    <p:extLst>
      <p:ext uri="{BB962C8B-B14F-4D97-AF65-F5344CB8AC3E}">
        <p14:creationId xmlns:p14="http://schemas.microsoft.com/office/powerpoint/2010/main" val="41650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Job Description and Person Specification</a:t>
            </a:r>
          </a:p>
        </p:txBody>
      </p:sp>
      <p:sp>
        <p:nvSpPr>
          <p:cNvPr id="3" name="Content Placeholder 2"/>
          <p:cNvSpPr>
            <a:spLocks noGrp="1"/>
          </p:cNvSpPr>
          <p:nvPr>
            <p:ph idx="1"/>
          </p:nvPr>
        </p:nvSpPr>
        <p:spPr/>
        <p:txBody>
          <a:bodyPr/>
          <a:lstStyle/>
          <a:p>
            <a:r>
              <a:rPr lang="en-US" sz="2400" dirty="0"/>
              <a:t>The </a:t>
            </a:r>
            <a:r>
              <a:rPr lang="en-US" sz="2400" i="1" dirty="0"/>
              <a:t>job description (</a:t>
            </a:r>
            <a:r>
              <a:rPr lang="zh-CN" altLang="en-US" sz="2400" i="1" dirty="0">
                <a:latin typeface="华文楷体"/>
                <a:ea typeface="华文楷体"/>
                <a:cs typeface="华文楷体"/>
              </a:rPr>
              <a:t>职位描述</a:t>
            </a:r>
            <a:r>
              <a:rPr lang="en-US" sz="2400" i="1" dirty="0"/>
              <a:t>) </a:t>
            </a:r>
            <a:r>
              <a:rPr lang="en-US" sz="2400" dirty="0"/>
              <a:t>states the </a:t>
            </a:r>
            <a:r>
              <a:rPr lang="en-US" sz="2400" u="sng" dirty="0"/>
              <a:t>purpose</a:t>
            </a:r>
            <a:r>
              <a:rPr lang="en-US" sz="2400" dirty="0"/>
              <a:t>, </a:t>
            </a:r>
            <a:r>
              <a:rPr lang="en-US" sz="2400" u="sng" dirty="0"/>
              <a:t>responsibilities</a:t>
            </a:r>
            <a:r>
              <a:rPr lang="en-US" sz="2400" dirty="0"/>
              <a:t> and </a:t>
            </a:r>
            <a:r>
              <a:rPr lang="en-US" sz="2400" u="sng" dirty="0"/>
              <a:t>conditions</a:t>
            </a:r>
            <a:r>
              <a:rPr lang="en-US" sz="2400" dirty="0"/>
              <a:t> of the job. </a:t>
            </a:r>
          </a:p>
          <a:p>
            <a:r>
              <a:rPr lang="en-US" sz="2400" dirty="0"/>
              <a:t>The </a:t>
            </a:r>
            <a:r>
              <a:rPr lang="en-US" sz="2400" i="1" dirty="0"/>
              <a:t>person specification (</a:t>
            </a:r>
            <a:r>
              <a:rPr lang="zh-CN" altLang="en-US" sz="2400" i="1" dirty="0">
                <a:latin typeface="华文楷体"/>
                <a:ea typeface="华文楷体"/>
                <a:cs typeface="华文楷体"/>
              </a:rPr>
              <a:t>人规范</a:t>
            </a:r>
            <a:r>
              <a:rPr lang="en-US" sz="2400" i="1" dirty="0"/>
              <a:t>)</a:t>
            </a:r>
            <a:r>
              <a:rPr lang="en-US" sz="2400" dirty="0"/>
              <a:t> outlines the </a:t>
            </a:r>
            <a:r>
              <a:rPr lang="en-US" sz="2400" u="sng" dirty="0"/>
              <a:t>abilities</a:t>
            </a:r>
            <a:r>
              <a:rPr lang="en-US" sz="2400" dirty="0"/>
              <a:t> and </a:t>
            </a:r>
            <a:r>
              <a:rPr lang="en-US" sz="2400" u="sng" dirty="0"/>
              <a:t>qualities</a:t>
            </a:r>
            <a:r>
              <a:rPr lang="en-US" sz="2400" dirty="0"/>
              <a:t> that would best fit the job.</a:t>
            </a:r>
          </a:p>
          <a:p>
            <a:pPr marL="114300" indent="0">
              <a:buNone/>
            </a:pPr>
            <a:endParaRPr lang="en-US" sz="2400" dirty="0"/>
          </a:p>
        </p:txBody>
      </p:sp>
      <p:pic>
        <p:nvPicPr>
          <p:cNvPr id="4" name="Picture 3"/>
          <p:cNvPicPr>
            <a:picLocks noChangeAspect="1"/>
          </p:cNvPicPr>
          <p:nvPr/>
        </p:nvPicPr>
        <p:blipFill>
          <a:blip r:embed="rId2"/>
          <a:stretch>
            <a:fillRect/>
          </a:stretch>
        </p:blipFill>
        <p:spPr>
          <a:xfrm>
            <a:off x="4939127" y="3950685"/>
            <a:ext cx="3842337" cy="2556901"/>
          </a:xfrm>
          <a:prstGeom prst="rect">
            <a:avLst/>
          </a:prstGeom>
        </p:spPr>
      </p:pic>
    </p:spTree>
    <p:extLst>
      <p:ext uri="{BB962C8B-B14F-4D97-AF65-F5344CB8AC3E}">
        <p14:creationId xmlns:p14="http://schemas.microsoft.com/office/powerpoint/2010/main" val="1855317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these documents are important?</a:t>
            </a:r>
          </a:p>
        </p:txBody>
      </p:sp>
      <p:sp>
        <p:nvSpPr>
          <p:cNvPr id="3" name="Content Placeholder 2"/>
          <p:cNvSpPr>
            <a:spLocks noGrp="1"/>
          </p:cNvSpPr>
          <p:nvPr>
            <p:ph idx="1"/>
          </p:nvPr>
        </p:nvSpPr>
        <p:spPr/>
        <p:txBody>
          <a:bodyPr/>
          <a:lstStyle/>
          <a:p>
            <a:r>
              <a:rPr lang="en-US" sz="2400" dirty="0"/>
              <a:t>The job description is at the heart of any recruitment you undertake. </a:t>
            </a:r>
            <a:r>
              <a:rPr lang="en-US" sz="2400" b="1" dirty="0"/>
              <a:t>The information is obtained from doing a job analysis and it </a:t>
            </a:r>
            <a:r>
              <a:rPr lang="en-US" sz="2400" b="1" i="1" dirty="0"/>
              <a:t>specifies (</a:t>
            </a:r>
            <a:r>
              <a:rPr lang="zh-CN" altLang="en-US" sz="2400" b="1" i="1" dirty="0">
                <a:latin typeface="华文楷体"/>
                <a:ea typeface="华文楷体"/>
                <a:cs typeface="华文楷体"/>
              </a:rPr>
              <a:t>指定</a:t>
            </a:r>
            <a:r>
              <a:rPr lang="en-US" sz="2400" b="1" i="1" dirty="0"/>
              <a:t>)</a:t>
            </a:r>
            <a:r>
              <a:rPr lang="en-US" sz="2400" b="1" dirty="0"/>
              <a:t> exactly what the job involves. </a:t>
            </a:r>
          </a:p>
          <a:p>
            <a:r>
              <a:rPr lang="en-US" sz="2400" dirty="0"/>
              <a:t>It is important in developing the person specification as it can also be used as the </a:t>
            </a:r>
            <a:r>
              <a:rPr lang="en-US" sz="2400" i="1" dirty="0"/>
              <a:t>basis (</a:t>
            </a:r>
            <a:r>
              <a:rPr lang="zh-CN" altLang="en-US" sz="2400" i="1" dirty="0">
                <a:latin typeface="华文楷体"/>
                <a:ea typeface="华文楷体"/>
                <a:cs typeface="华文楷体"/>
              </a:rPr>
              <a:t>基础</a:t>
            </a:r>
            <a:r>
              <a:rPr lang="en-US" sz="2400" i="1" dirty="0"/>
              <a:t>)</a:t>
            </a:r>
            <a:r>
              <a:rPr lang="en-US" sz="2400" dirty="0"/>
              <a:t> of advertising and be sent to applicants requiring further information.</a:t>
            </a:r>
          </a:p>
          <a:p>
            <a:pPr marL="114300" indent="0" algn="just">
              <a:buNone/>
            </a:pPr>
            <a:endParaRPr lang="en-US" sz="2400" dirty="0"/>
          </a:p>
        </p:txBody>
      </p:sp>
    </p:spTree>
    <p:extLst>
      <p:ext uri="{BB962C8B-B14F-4D97-AF65-F5344CB8AC3E}">
        <p14:creationId xmlns:p14="http://schemas.microsoft.com/office/powerpoint/2010/main" val="2501914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5199162" cy="5641975"/>
          </a:xfrm>
        </p:spPr>
        <p:txBody>
          <a:bodyPr/>
          <a:lstStyle/>
          <a:p>
            <a:r>
              <a:rPr lang="en-US" sz="2400" dirty="0"/>
              <a:t>The job description provides </a:t>
            </a:r>
            <a:r>
              <a:rPr lang="en-US" sz="2400" i="1" dirty="0"/>
              <a:t>accurate information (</a:t>
            </a:r>
            <a:r>
              <a:rPr lang="zh-CN" altLang="en-US" sz="2400" i="1" dirty="0">
                <a:latin typeface="华文楷体"/>
                <a:ea typeface="华文楷体"/>
                <a:cs typeface="华文楷体"/>
              </a:rPr>
              <a:t>准确的信息</a:t>
            </a:r>
            <a:r>
              <a:rPr lang="en-US" sz="2400" i="1" dirty="0"/>
              <a:t>) </a:t>
            </a:r>
            <a:r>
              <a:rPr lang="en-US" sz="2400" dirty="0"/>
              <a:t>of what the job involves on a daily basis. </a:t>
            </a:r>
          </a:p>
          <a:p>
            <a:r>
              <a:rPr lang="en-US" sz="2400" dirty="0"/>
              <a:t>This last point is important and can save you time and money. If </a:t>
            </a:r>
            <a:r>
              <a:rPr lang="en-US" sz="2400" i="1" dirty="0"/>
              <a:t>potential applicants (</a:t>
            </a:r>
            <a:r>
              <a:rPr lang="zh-CN" altLang="en-US" sz="2400" i="1" dirty="0">
                <a:latin typeface="华文楷体"/>
                <a:ea typeface="华文楷体"/>
                <a:cs typeface="华文楷体"/>
              </a:rPr>
              <a:t>潜在申请人</a:t>
            </a:r>
            <a:r>
              <a:rPr lang="en-US" sz="2400" i="1" dirty="0"/>
              <a:t>) </a:t>
            </a:r>
            <a:r>
              <a:rPr lang="en-US" sz="2400" dirty="0"/>
              <a:t>can identify whether they are capable of doing the job, then inappropriate people usually rule themselves out an early stage.</a:t>
            </a:r>
          </a:p>
        </p:txBody>
      </p:sp>
      <p:pic>
        <p:nvPicPr>
          <p:cNvPr id="4" name="Picture 3"/>
          <p:cNvPicPr>
            <a:picLocks noChangeAspect="1"/>
          </p:cNvPicPr>
          <p:nvPr/>
        </p:nvPicPr>
        <p:blipFill>
          <a:blip r:embed="rId2"/>
          <a:stretch>
            <a:fillRect/>
          </a:stretch>
        </p:blipFill>
        <p:spPr>
          <a:xfrm>
            <a:off x="5891674" y="2036610"/>
            <a:ext cx="2971555" cy="4465452"/>
          </a:xfrm>
          <a:prstGeom prst="rect">
            <a:avLst/>
          </a:prstGeom>
        </p:spPr>
      </p:pic>
    </p:spTree>
    <p:extLst>
      <p:ext uri="{BB962C8B-B14F-4D97-AF65-F5344CB8AC3E}">
        <p14:creationId xmlns:p14="http://schemas.microsoft.com/office/powerpoint/2010/main" val="714742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5499036" cy="5641975"/>
          </a:xfrm>
        </p:spPr>
        <p:txBody>
          <a:bodyPr/>
          <a:lstStyle/>
          <a:p>
            <a:r>
              <a:rPr lang="en-US" sz="2400" dirty="0"/>
              <a:t>The person specification is used as the basis of the selection process.</a:t>
            </a:r>
          </a:p>
          <a:p>
            <a:r>
              <a:rPr lang="en-US" sz="2400" dirty="0"/>
              <a:t>It can be used in marketing the role, makes shortlisting and selection easier, and helps to make the process objective. </a:t>
            </a:r>
          </a:p>
          <a:p>
            <a:r>
              <a:rPr lang="en-US" sz="2400" dirty="0"/>
              <a:t>This is because all parties are clear about the qualities and abilities being sought.</a:t>
            </a:r>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2"/>
          <a:stretch>
            <a:fillRect/>
          </a:stretch>
        </p:blipFill>
        <p:spPr>
          <a:xfrm>
            <a:off x="5997511" y="2135070"/>
            <a:ext cx="2852423" cy="4286428"/>
          </a:xfrm>
          <a:prstGeom prst="rect">
            <a:avLst/>
          </a:prstGeom>
        </p:spPr>
      </p:pic>
    </p:spTree>
    <p:extLst>
      <p:ext uri="{BB962C8B-B14F-4D97-AF65-F5344CB8AC3E}">
        <p14:creationId xmlns:p14="http://schemas.microsoft.com/office/powerpoint/2010/main" val="1102912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Writing a Job Description</a:t>
            </a:r>
          </a:p>
        </p:txBody>
      </p:sp>
      <p:sp>
        <p:nvSpPr>
          <p:cNvPr id="3" name="Content Placeholder 2"/>
          <p:cNvSpPr>
            <a:spLocks noGrp="1"/>
          </p:cNvSpPr>
          <p:nvPr>
            <p:ph idx="1"/>
          </p:nvPr>
        </p:nvSpPr>
        <p:spPr>
          <a:xfrm>
            <a:off x="457200" y="1962962"/>
            <a:ext cx="8229600" cy="4701215"/>
          </a:xfrm>
        </p:spPr>
        <p:txBody>
          <a:bodyPr>
            <a:noAutofit/>
          </a:bodyPr>
          <a:lstStyle/>
          <a:p>
            <a:pPr>
              <a:lnSpc>
                <a:spcPct val="120000"/>
              </a:lnSpc>
            </a:pPr>
            <a:r>
              <a:rPr lang="en-US" sz="2400" dirty="0"/>
              <a:t>A good job description will include:</a:t>
            </a:r>
          </a:p>
          <a:p>
            <a:pPr lvl="1">
              <a:lnSpc>
                <a:spcPct val="120000"/>
              </a:lnSpc>
            </a:pPr>
            <a:r>
              <a:rPr lang="en-US" sz="2400" dirty="0"/>
              <a:t>Job title.</a:t>
            </a:r>
          </a:p>
          <a:p>
            <a:pPr lvl="1">
              <a:lnSpc>
                <a:spcPct val="120000"/>
              </a:lnSpc>
            </a:pPr>
            <a:r>
              <a:rPr lang="en-US" sz="2400" dirty="0"/>
              <a:t>Location / department / areas of the business.</a:t>
            </a:r>
          </a:p>
          <a:p>
            <a:pPr lvl="1">
              <a:lnSpc>
                <a:spcPct val="120000"/>
              </a:lnSpc>
            </a:pPr>
            <a:r>
              <a:rPr lang="en-US" sz="2400" dirty="0"/>
              <a:t>The overall purpose of the job.</a:t>
            </a:r>
          </a:p>
          <a:p>
            <a:pPr lvl="1">
              <a:lnSpc>
                <a:spcPct val="120000"/>
              </a:lnSpc>
            </a:pPr>
            <a:r>
              <a:rPr lang="en-US" sz="2400" dirty="0"/>
              <a:t>The title of the person to whom the jobholder reports.</a:t>
            </a:r>
          </a:p>
          <a:p>
            <a:pPr lvl="1">
              <a:lnSpc>
                <a:spcPct val="120000"/>
              </a:lnSpc>
            </a:pPr>
            <a:r>
              <a:rPr lang="en-US" sz="2400" dirty="0"/>
              <a:t>The title of any employees who report to the jobholder.</a:t>
            </a:r>
          </a:p>
        </p:txBody>
      </p:sp>
    </p:spTree>
    <p:extLst>
      <p:ext uri="{BB962C8B-B14F-4D97-AF65-F5344CB8AC3E}">
        <p14:creationId xmlns:p14="http://schemas.microsoft.com/office/powerpoint/2010/main" val="125130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Recruitment Policies and Procedures (</a:t>
            </a:r>
            <a:r>
              <a:rPr lang="zh-CN" altLang="en-US" i="1" dirty="0">
                <a:latin typeface="华文楷体"/>
                <a:ea typeface="华文楷体"/>
                <a:cs typeface="华文楷体"/>
              </a:rPr>
              <a:t>招聘政策和程序</a:t>
            </a:r>
            <a:r>
              <a:rPr lang="en-US" b="1" i="1" dirty="0"/>
              <a:t>)</a:t>
            </a:r>
          </a:p>
        </p:txBody>
      </p:sp>
      <p:sp>
        <p:nvSpPr>
          <p:cNvPr id="3" name="Content Placeholder 2"/>
          <p:cNvSpPr>
            <a:spLocks noGrp="1"/>
          </p:cNvSpPr>
          <p:nvPr>
            <p:ph idx="1"/>
          </p:nvPr>
        </p:nvSpPr>
        <p:spPr/>
        <p:txBody>
          <a:bodyPr>
            <a:noAutofit/>
          </a:bodyPr>
          <a:lstStyle/>
          <a:p>
            <a:r>
              <a:rPr lang="en-US" sz="2200" dirty="0"/>
              <a:t>Finding and hiring </a:t>
            </a:r>
            <a:r>
              <a:rPr lang="en-US" sz="2200" i="1" dirty="0"/>
              <a:t>competent/capable (</a:t>
            </a:r>
            <a:r>
              <a:rPr lang="zh-CN" altLang="en-US" sz="2400" i="1" dirty="0">
                <a:latin typeface="华文楷体"/>
                <a:ea typeface="华文楷体"/>
                <a:cs typeface="华文楷体"/>
              </a:rPr>
              <a:t>胜任</a:t>
            </a:r>
            <a:r>
              <a:rPr lang="en-US" sz="2200" i="1" dirty="0"/>
              <a:t>) </a:t>
            </a:r>
            <a:r>
              <a:rPr lang="en-US" sz="2200" dirty="0"/>
              <a:t>and quality staff</a:t>
            </a:r>
            <a:r>
              <a:rPr lang="en-US" sz="2200" i="1" dirty="0"/>
              <a:t> </a:t>
            </a:r>
            <a:r>
              <a:rPr lang="en-US" sz="2200" dirty="0"/>
              <a:t>is a challenge facing large, medium and small businesses. Many companies find that it is even harder today to compete for </a:t>
            </a:r>
            <a:r>
              <a:rPr lang="en-US" sz="2200" i="1" dirty="0"/>
              <a:t>talent (</a:t>
            </a:r>
            <a:r>
              <a:rPr lang="zh-CN" altLang="en-US" sz="2400" i="1" dirty="0">
                <a:latin typeface="华文楷体"/>
                <a:ea typeface="华文楷体"/>
                <a:cs typeface="华文楷体"/>
              </a:rPr>
              <a:t>天赋</a:t>
            </a:r>
            <a:r>
              <a:rPr lang="en-US" sz="2200" i="1" dirty="0"/>
              <a:t>)</a:t>
            </a:r>
            <a:r>
              <a:rPr lang="en-US" sz="2200" dirty="0"/>
              <a:t> and that as a result, many hire new staff quickly just to have somebody fill a position left vacant.</a:t>
            </a:r>
          </a:p>
          <a:p>
            <a:pPr algn="just"/>
            <a:endParaRPr lang="en-US" sz="2200" dirty="0"/>
          </a:p>
          <a:p>
            <a:pPr algn="just"/>
            <a:endParaRPr lang="en-US" sz="2200" dirty="0"/>
          </a:p>
        </p:txBody>
      </p:sp>
    </p:spTree>
    <p:extLst>
      <p:ext uri="{BB962C8B-B14F-4D97-AF65-F5344CB8AC3E}">
        <p14:creationId xmlns:p14="http://schemas.microsoft.com/office/powerpoint/2010/main" val="2957477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457200" y="484188"/>
            <a:ext cx="7427764" cy="6179989"/>
          </a:xfrm>
        </p:spPr>
        <p:txBody>
          <a:bodyPr>
            <a:noAutofit/>
          </a:bodyPr>
          <a:lstStyle/>
          <a:p>
            <a:pPr lvl="1">
              <a:lnSpc>
                <a:spcPct val="120000"/>
              </a:lnSpc>
            </a:pPr>
            <a:r>
              <a:rPr lang="en-US" sz="2400" dirty="0"/>
              <a:t>The main duties and responsibilities of the post, </a:t>
            </a:r>
            <a:r>
              <a:rPr lang="en-US" sz="2400" i="1" dirty="0" err="1"/>
              <a:t>prioritised</a:t>
            </a:r>
            <a:r>
              <a:rPr lang="en-US" sz="2400" i="1" dirty="0"/>
              <a:t> (</a:t>
            </a:r>
            <a:r>
              <a:rPr lang="zh-CN" altLang="en-US" sz="2400" i="1" dirty="0">
                <a:latin typeface="华文楷体"/>
                <a:ea typeface="华文楷体"/>
                <a:cs typeface="华文楷体"/>
              </a:rPr>
              <a:t>优先</a:t>
            </a:r>
            <a:r>
              <a:rPr lang="en-US" sz="2400" i="1" dirty="0"/>
              <a:t>)</a:t>
            </a:r>
            <a:r>
              <a:rPr lang="en-US" sz="2400" dirty="0"/>
              <a:t> in some way.</a:t>
            </a:r>
          </a:p>
          <a:p>
            <a:pPr lvl="1">
              <a:lnSpc>
                <a:spcPct val="120000"/>
              </a:lnSpc>
            </a:pPr>
            <a:r>
              <a:rPr lang="en-US" sz="2400" dirty="0"/>
              <a:t>Any other significant information, such as special working conditions.</a:t>
            </a:r>
          </a:p>
          <a:p>
            <a:pPr lvl="1">
              <a:lnSpc>
                <a:spcPct val="120000"/>
              </a:lnSpc>
            </a:pPr>
            <a:r>
              <a:rPr lang="en-US" sz="2400" dirty="0"/>
              <a:t>The date of issue.</a:t>
            </a:r>
          </a:p>
          <a:p>
            <a:pPr lvl="1"/>
            <a:endParaRPr lang="en-US" sz="2400" dirty="0"/>
          </a:p>
        </p:txBody>
      </p:sp>
      <p:pic>
        <p:nvPicPr>
          <p:cNvPr id="4" name="Picture 3"/>
          <p:cNvPicPr>
            <a:picLocks noChangeAspect="1"/>
          </p:cNvPicPr>
          <p:nvPr/>
        </p:nvPicPr>
        <p:blipFill>
          <a:blip r:embed="rId2"/>
          <a:stretch>
            <a:fillRect/>
          </a:stretch>
        </p:blipFill>
        <p:spPr>
          <a:xfrm>
            <a:off x="3616147" y="3023282"/>
            <a:ext cx="5182956" cy="3449022"/>
          </a:xfrm>
          <a:prstGeom prst="rect">
            <a:avLst/>
          </a:prstGeom>
        </p:spPr>
      </p:pic>
    </p:spTree>
    <p:extLst>
      <p:ext uri="{BB962C8B-B14F-4D97-AF65-F5344CB8AC3E}">
        <p14:creationId xmlns:p14="http://schemas.microsoft.com/office/powerpoint/2010/main" val="838323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Checklist - Writing a Job Description</a:t>
            </a:r>
          </a:p>
        </p:txBody>
      </p:sp>
      <p:sp>
        <p:nvSpPr>
          <p:cNvPr id="3" name="Content Placeholder 2"/>
          <p:cNvSpPr>
            <a:spLocks noGrp="1"/>
          </p:cNvSpPr>
          <p:nvPr>
            <p:ph idx="1"/>
          </p:nvPr>
        </p:nvSpPr>
        <p:spPr>
          <a:xfrm>
            <a:off x="457200" y="1979458"/>
            <a:ext cx="8229600" cy="4547769"/>
          </a:xfrm>
        </p:spPr>
        <p:txBody>
          <a:bodyPr>
            <a:normAutofit/>
          </a:bodyPr>
          <a:lstStyle/>
          <a:p>
            <a:r>
              <a:rPr lang="en-US" sz="2400" dirty="0"/>
              <a:t>Check that it does not </a:t>
            </a:r>
            <a:r>
              <a:rPr lang="en-US" sz="2400" i="1" dirty="0"/>
              <a:t>overstate (</a:t>
            </a:r>
            <a:r>
              <a:rPr lang="zh-CN" altLang="en-US" sz="2400" i="1" dirty="0">
                <a:latin typeface="华文楷体"/>
                <a:ea typeface="华文楷体"/>
                <a:cs typeface="华文楷体"/>
              </a:rPr>
              <a:t>夸大</a:t>
            </a:r>
            <a:r>
              <a:rPr lang="en-US" sz="2400" i="1" dirty="0"/>
              <a:t>)</a:t>
            </a:r>
            <a:r>
              <a:rPr lang="en-US" sz="2400" dirty="0"/>
              <a:t> the importance and scope of the role.</a:t>
            </a:r>
          </a:p>
          <a:p>
            <a:r>
              <a:rPr lang="en-US" sz="2400" dirty="0"/>
              <a:t>Make sure that there is no </a:t>
            </a:r>
            <a:r>
              <a:rPr lang="en-US" sz="2400" i="1" dirty="0"/>
              <a:t>bias (prejudice </a:t>
            </a:r>
            <a:r>
              <a:rPr lang="zh-CN" altLang="en-US" sz="2400" i="1" dirty="0">
                <a:latin typeface="华文楷体"/>
                <a:ea typeface="华文楷体"/>
                <a:cs typeface="华文楷体"/>
              </a:rPr>
              <a:t>偏见</a:t>
            </a:r>
            <a:r>
              <a:rPr lang="en-US" sz="2400" i="1" dirty="0"/>
              <a:t>)</a:t>
            </a:r>
            <a:r>
              <a:rPr lang="en-US" sz="2400" dirty="0"/>
              <a:t> in terms of gender, age, marital status or disability.</a:t>
            </a:r>
          </a:p>
          <a:p>
            <a:r>
              <a:rPr lang="en-US" sz="2400" dirty="0"/>
              <a:t>Ensure sexist language has been avoided.</a:t>
            </a:r>
          </a:p>
          <a:p>
            <a:r>
              <a:rPr lang="en-US" sz="2400" dirty="0"/>
              <a:t>Make sure the language is clear and easily understood by someone from outside the </a:t>
            </a:r>
            <a:r>
              <a:rPr lang="en-US" sz="2400" dirty="0" err="1"/>
              <a:t>organisation</a:t>
            </a:r>
            <a:r>
              <a:rPr lang="en-US" sz="2400" dirty="0"/>
              <a:t>.</a:t>
            </a:r>
          </a:p>
        </p:txBody>
      </p:sp>
    </p:spTree>
    <p:extLst>
      <p:ext uri="{BB962C8B-B14F-4D97-AF65-F5344CB8AC3E}">
        <p14:creationId xmlns:p14="http://schemas.microsoft.com/office/powerpoint/2010/main" val="3633451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Check it doesn’t include </a:t>
            </a:r>
            <a:r>
              <a:rPr lang="en-US" sz="2400" i="1" dirty="0"/>
              <a:t>jargon (</a:t>
            </a:r>
            <a:r>
              <a:rPr lang="zh-CN" altLang="en-US" sz="2400" i="1" dirty="0">
                <a:latin typeface="华文楷体"/>
                <a:ea typeface="华文楷体"/>
                <a:cs typeface="华文楷体"/>
              </a:rPr>
              <a:t>行话</a:t>
            </a:r>
            <a:r>
              <a:rPr lang="en-US" sz="2400" i="1" dirty="0"/>
              <a:t>)</a:t>
            </a:r>
            <a:r>
              <a:rPr lang="en-US" sz="2400" dirty="0"/>
              <a:t>, </a:t>
            </a:r>
            <a:r>
              <a:rPr lang="en-US" sz="2400" i="1" dirty="0"/>
              <a:t>acronyms (</a:t>
            </a:r>
            <a:r>
              <a:rPr lang="zh-CN" altLang="en-US" sz="2400" i="1" dirty="0">
                <a:latin typeface="华文楷体"/>
                <a:ea typeface="华文楷体"/>
                <a:cs typeface="华文楷体"/>
              </a:rPr>
              <a:t>首字母缩略词</a:t>
            </a:r>
            <a:r>
              <a:rPr lang="en-US" sz="2400" i="1" dirty="0"/>
              <a:t>)</a:t>
            </a:r>
            <a:r>
              <a:rPr lang="en-US" sz="2400" dirty="0"/>
              <a:t> or </a:t>
            </a:r>
            <a:r>
              <a:rPr lang="en-US" sz="2400" i="1" dirty="0"/>
              <a:t>abbreviations (</a:t>
            </a:r>
            <a:r>
              <a:rPr lang="zh-CN" altLang="en-US" sz="2400" i="1" dirty="0">
                <a:latin typeface="华文楷体"/>
                <a:ea typeface="华文楷体"/>
                <a:cs typeface="华文楷体"/>
              </a:rPr>
              <a:t>缩写</a:t>
            </a:r>
            <a:r>
              <a:rPr lang="en-US" sz="2400" i="1" dirty="0"/>
              <a:t>)</a:t>
            </a:r>
            <a:r>
              <a:rPr lang="en-US" sz="2400" dirty="0"/>
              <a:t> and use as few technical terms as possible.</a:t>
            </a:r>
          </a:p>
          <a:p>
            <a:r>
              <a:rPr lang="en-US" sz="2400" dirty="0"/>
              <a:t>Consider offering </a:t>
            </a:r>
            <a:r>
              <a:rPr lang="en-US" sz="2400" i="1" dirty="0"/>
              <a:t>flexible working arrangements (</a:t>
            </a:r>
            <a:r>
              <a:rPr lang="zh-CN" altLang="en-US" sz="2400" i="1" dirty="0">
                <a:latin typeface="华文楷体"/>
                <a:ea typeface="华文楷体"/>
                <a:cs typeface="华文楷体"/>
              </a:rPr>
              <a:t>灵活的工作安排</a:t>
            </a:r>
            <a:r>
              <a:rPr lang="en-US" sz="2400" i="1" dirty="0"/>
              <a:t>) </a:t>
            </a:r>
            <a:r>
              <a:rPr lang="en-US" sz="2400" dirty="0"/>
              <a:t>such as the possibility of a job-share.</a:t>
            </a:r>
          </a:p>
          <a:p>
            <a:r>
              <a:rPr lang="en-US" sz="2400" dirty="0"/>
              <a:t>Avoid including an age range as it is meaningless in determining past experience and you may </a:t>
            </a:r>
            <a:r>
              <a:rPr lang="en-US" sz="2400" i="1" dirty="0"/>
              <a:t>eliminate (</a:t>
            </a:r>
            <a:r>
              <a:rPr lang="zh-CN" altLang="en-US" sz="2400" i="1" dirty="0">
                <a:latin typeface="华文楷体"/>
                <a:ea typeface="华文楷体"/>
                <a:cs typeface="华文楷体"/>
              </a:rPr>
              <a:t>消除</a:t>
            </a:r>
            <a:r>
              <a:rPr lang="en-US" sz="2400" i="1" dirty="0"/>
              <a:t>)</a:t>
            </a:r>
            <a:r>
              <a:rPr lang="en-US" sz="2400" dirty="0"/>
              <a:t> the most capable candidate.</a:t>
            </a:r>
          </a:p>
          <a:p>
            <a:r>
              <a:rPr lang="en-US" sz="2400" dirty="0"/>
              <a:t>Make sure the audience it is aimed at can easily understand it.</a:t>
            </a:r>
          </a:p>
          <a:p>
            <a:endParaRPr lang="en-US" sz="2400" dirty="0"/>
          </a:p>
        </p:txBody>
      </p:sp>
    </p:spTree>
    <p:extLst>
      <p:ext uri="{BB962C8B-B14F-4D97-AF65-F5344CB8AC3E}">
        <p14:creationId xmlns:p14="http://schemas.microsoft.com/office/powerpoint/2010/main" val="3596209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Putting together a Person Specification</a:t>
            </a:r>
          </a:p>
        </p:txBody>
      </p:sp>
      <p:sp>
        <p:nvSpPr>
          <p:cNvPr id="3" name="Content Placeholder 2"/>
          <p:cNvSpPr>
            <a:spLocks noGrp="1"/>
          </p:cNvSpPr>
          <p:nvPr>
            <p:ph idx="1"/>
          </p:nvPr>
        </p:nvSpPr>
        <p:spPr/>
        <p:txBody>
          <a:bodyPr/>
          <a:lstStyle/>
          <a:p>
            <a:r>
              <a:rPr lang="en-US" sz="2400" dirty="0"/>
              <a:t>The person specification is obtained from the job description. The factors you include in the person specification will be the </a:t>
            </a:r>
            <a:r>
              <a:rPr lang="en-US" sz="2400" i="1" dirty="0"/>
              <a:t>criteria (requirement </a:t>
            </a:r>
            <a:r>
              <a:rPr lang="zh-CN" altLang="en-US" sz="2400" i="1" dirty="0">
                <a:latin typeface="华文楷体"/>
                <a:ea typeface="华文楷体"/>
                <a:cs typeface="华文楷体"/>
              </a:rPr>
              <a:t>标准</a:t>
            </a:r>
            <a:r>
              <a:rPr lang="en-US" altLang="zh-CN" sz="2400" i="1" dirty="0"/>
              <a:t>) </a:t>
            </a:r>
            <a:r>
              <a:rPr lang="en-US" sz="2400" dirty="0"/>
              <a:t>which you will </a:t>
            </a:r>
            <a:r>
              <a:rPr lang="en-US" sz="2400" i="1" dirty="0"/>
              <a:t>judge (</a:t>
            </a:r>
            <a:r>
              <a:rPr lang="zh-CN" altLang="en-US" sz="2400" i="1" dirty="0">
                <a:latin typeface="华文楷体"/>
                <a:ea typeface="华文楷体"/>
                <a:cs typeface="华文楷体"/>
              </a:rPr>
              <a:t>判断</a:t>
            </a:r>
            <a:r>
              <a:rPr lang="en-US" sz="2400" i="1" dirty="0"/>
              <a:t>)</a:t>
            </a:r>
            <a:r>
              <a:rPr lang="en-US" sz="2400" dirty="0"/>
              <a:t> to see if candidate is </a:t>
            </a:r>
            <a:r>
              <a:rPr lang="en-US" sz="2400" i="1" dirty="0"/>
              <a:t>suitable (</a:t>
            </a:r>
            <a:r>
              <a:rPr lang="zh-CN" altLang="en-US" sz="2400" i="1" dirty="0">
                <a:latin typeface="华文楷体"/>
                <a:ea typeface="华文楷体"/>
                <a:cs typeface="华文楷体"/>
              </a:rPr>
              <a:t>合适的</a:t>
            </a:r>
            <a:r>
              <a:rPr lang="en-US" sz="2400" i="1" dirty="0"/>
              <a:t>) </a:t>
            </a:r>
            <a:r>
              <a:rPr lang="en-US" sz="2400" dirty="0"/>
              <a:t>for the job. </a:t>
            </a:r>
          </a:p>
          <a:p>
            <a:r>
              <a:rPr lang="en-US" sz="2400" i="1" dirty="0"/>
              <a:t>Criteria must be realistic (</a:t>
            </a:r>
            <a:r>
              <a:rPr lang="zh-CN" altLang="en-US" sz="2400" i="1" dirty="0">
                <a:latin typeface="华文楷体"/>
                <a:ea typeface="华文楷体"/>
                <a:cs typeface="华文楷体"/>
              </a:rPr>
              <a:t>标准必须是现实的</a:t>
            </a:r>
            <a:r>
              <a:rPr lang="en-US" sz="2400" i="1" dirty="0"/>
              <a:t>).</a:t>
            </a:r>
          </a:p>
        </p:txBody>
      </p:sp>
    </p:spTree>
    <p:extLst>
      <p:ext uri="{BB962C8B-B14F-4D97-AF65-F5344CB8AC3E}">
        <p14:creationId xmlns:p14="http://schemas.microsoft.com/office/powerpoint/2010/main" val="3996743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Formats for developing a person specification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92738554"/>
              </p:ext>
            </p:extLst>
          </p:nvPr>
        </p:nvGraphicFramePr>
        <p:xfrm>
          <a:off x="246956" y="3606800"/>
          <a:ext cx="8643472" cy="2966720"/>
        </p:xfrm>
        <a:graphic>
          <a:graphicData uri="http://schemas.openxmlformats.org/drawingml/2006/table">
            <a:tbl>
              <a:tblPr firstRow="1" bandRow="1">
                <a:tableStyleId>{5C22544A-7EE6-4342-B048-85BDC9FD1C3A}</a:tableStyleId>
              </a:tblPr>
              <a:tblGrid>
                <a:gridCol w="4286456">
                  <a:extLst>
                    <a:ext uri="{9D8B030D-6E8A-4147-A177-3AD203B41FA5}">
                      <a16:colId xmlns:a16="http://schemas.microsoft.com/office/drawing/2014/main" val="20000"/>
                    </a:ext>
                  </a:extLst>
                </a:gridCol>
                <a:gridCol w="4357016">
                  <a:extLst>
                    <a:ext uri="{9D8B030D-6E8A-4147-A177-3AD203B41FA5}">
                      <a16:colId xmlns:a16="http://schemas.microsoft.com/office/drawing/2014/main" val="20001"/>
                    </a:ext>
                  </a:extLst>
                </a:gridCol>
              </a:tblGrid>
              <a:tr h="370840">
                <a:tc>
                  <a:txBody>
                    <a:bodyPr/>
                    <a:lstStyle/>
                    <a:p>
                      <a:pPr algn="ctr"/>
                      <a:r>
                        <a:rPr lang="en-US" b="1" dirty="0"/>
                        <a:t>Rodger’s Seven</a:t>
                      </a:r>
                      <a:r>
                        <a:rPr lang="en-US" b="1" baseline="0" dirty="0"/>
                        <a:t> Point Plan</a:t>
                      </a:r>
                      <a:endParaRPr lang="en-US" b="1" dirty="0"/>
                    </a:p>
                  </a:txBody>
                  <a:tcPr/>
                </a:tc>
                <a:tc>
                  <a:txBody>
                    <a:bodyPr/>
                    <a:lstStyle/>
                    <a:p>
                      <a:pPr algn="ctr"/>
                      <a:r>
                        <a:rPr lang="en-US" dirty="0"/>
                        <a:t>Fraser’s Five Fold Grading</a:t>
                      </a:r>
                    </a:p>
                  </a:txBody>
                  <a:tcPr/>
                </a:tc>
                <a:extLst>
                  <a:ext uri="{0D108BD9-81ED-4DB2-BD59-A6C34878D82A}">
                    <a16:rowId xmlns:a16="http://schemas.microsoft.com/office/drawing/2014/main" val="10000"/>
                  </a:ext>
                </a:extLst>
              </a:tr>
              <a:tr h="370840">
                <a:tc>
                  <a:txBody>
                    <a:bodyPr/>
                    <a:lstStyle/>
                    <a:p>
                      <a:pPr algn="just"/>
                      <a:r>
                        <a:rPr lang="en-US" dirty="0">
                          <a:solidFill>
                            <a:srgbClr val="564B3C"/>
                          </a:solidFill>
                        </a:rPr>
                        <a:t>Phy</a:t>
                      </a:r>
                      <a:r>
                        <a:rPr lang="en-US" baseline="0" dirty="0">
                          <a:solidFill>
                            <a:srgbClr val="564B3C"/>
                          </a:solidFill>
                        </a:rPr>
                        <a:t>sical make-up</a:t>
                      </a:r>
                      <a:endParaRPr lang="en-US" dirty="0">
                        <a:solidFill>
                          <a:srgbClr val="564B3C"/>
                        </a:solidFill>
                      </a:endParaRPr>
                    </a:p>
                  </a:txBody>
                  <a:tcPr/>
                </a:tc>
                <a:tc>
                  <a:txBody>
                    <a:bodyPr/>
                    <a:lstStyle/>
                    <a:p>
                      <a:pPr algn="just"/>
                      <a:r>
                        <a:rPr lang="en-US" dirty="0">
                          <a:solidFill>
                            <a:srgbClr val="564B3C"/>
                          </a:solidFill>
                        </a:rPr>
                        <a:t>Impact on others</a:t>
                      </a:r>
                    </a:p>
                  </a:txBody>
                  <a:tcPr/>
                </a:tc>
                <a:extLst>
                  <a:ext uri="{0D108BD9-81ED-4DB2-BD59-A6C34878D82A}">
                    <a16:rowId xmlns:a16="http://schemas.microsoft.com/office/drawing/2014/main" val="10001"/>
                  </a:ext>
                </a:extLst>
              </a:tr>
              <a:tr h="370840">
                <a:tc>
                  <a:txBody>
                    <a:bodyPr/>
                    <a:lstStyle/>
                    <a:p>
                      <a:pPr algn="just"/>
                      <a:r>
                        <a:rPr lang="en-US" dirty="0">
                          <a:solidFill>
                            <a:srgbClr val="564B3C"/>
                          </a:solidFill>
                        </a:rPr>
                        <a:t>Attainments</a:t>
                      </a:r>
                    </a:p>
                  </a:txBody>
                  <a:tcPr/>
                </a:tc>
                <a:tc>
                  <a:txBody>
                    <a:bodyPr/>
                    <a:lstStyle/>
                    <a:p>
                      <a:pPr algn="just"/>
                      <a:r>
                        <a:rPr lang="en-US" dirty="0">
                          <a:solidFill>
                            <a:srgbClr val="564B3C"/>
                          </a:solidFill>
                        </a:rPr>
                        <a:t>Qualifications or Acquired knowledge</a:t>
                      </a:r>
                      <a:r>
                        <a:rPr lang="en-US" baseline="0" dirty="0">
                          <a:solidFill>
                            <a:srgbClr val="564B3C"/>
                          </a:solidFill>
                        </a:rPr>
                        <a:t> </a:t>
                      </a:r>
                      <a:endParaRPr lang="en-US" dirty="0">
                        <a:solidFill>
                          <a:srgbClr val="564B3C"/>
                        </a:solidFill>
                      </a:endParaRPr>
                    </a:p>
                  </a:txBody>
                  <a:tcPr/>
                </a:tc>
                <a:extLst>
                  <a:ext uri="{0D108BD9-81ED-4DB2-BD59-A6C34878D82A}">
                    <a16:rowId xmlns:a16="http://schemas.microsoft.com/office/drawing/2014/main" val="10002"/>
                  </a:ext>
                </a:extLst>
              </a:tr>
              <a:tr h="370840">
                <a:tc>
                  <a:txBody>
                    <a:bodyPr/>
                    <a:lstStyle/>
                    <a:p>
                      <a:pPr algn="just"/>
                      <a:r>
                        <a:rPr lang="en-US" dirty="0">
                          <a:solidFill>
                            <a:srgbClr val="564B3C"/>
                          </a:solidFill>
                        </a:rPr>
                        <a:t>General Intelligence </a:t>
                      </a:r>
                    </a:p>
                  </a:txBody>
                  <a:tcPr/>
                </a:tc>
                <a:tc>
                  <a:txBody>
                    <a:bodyPr/>
                    <a:lstStyle/>
                    <a:p>
                      <a:pPr algn="just"/>
                      <a:r>
                        <a:rPr lang="en-US" dirty="0">
                          <a:solidFill>
                            <a:srgbClr val="564B3C"/>
                          </a:solidFill>
                        </a:rPr>
                        <a:t>Innate Abilities</a:t>
                      </a:r>
                    </a:p>
                  </a:txBody>
                  <a:tcPr/>
                </a:tc>
                <a:extLst>
                  <a:ext uri="{0D108BD9-81ED-4DB2-BD59-A6C34878D82A}">
                    <a16:rowId xmlns:a16="http://schemas.microsoft.com/office/drawing/2014/main" val="10003"/>
                  </a:ext>
                </a:extLst>
              </a:tr>
              <a:tr h="370840">
                <a:tc>
                  <a:txBody>
                    <a:bodyPr/>
                    <a:lstStyle/>
                    <a:p>
                      <a:pPr algn="just"/>
                      <a:r>
                        <a:rPr lang="en-US" dirty="0">
                          <a:solidFill>
                            <a:srgbClr val="564B3C"/>
                          </a:solidFill>
                        </a:rPr>
                        <a:t>Special Aptitudes</a:t>
                      </a:r>
                    </a:p>
                  </a:txBody>
                  <a:tcPr/>
                </a:tc>
                <a:tc>
                  <a:txBody>
                    <a:bodyPr/>
                    <a:lstStyle/>
                    <a:p>
                      <a:pPr algn="just"/>
                      <a:r>
                        <a:rPr lang="en-US" dirty="0">
                          <a:solidFill>
                            <a:srgbClr val="564B3C"/>
                          </a:solidFill>
                        </a:rPr>
                        <a:t>Motivation</a:t>
                      </a:r>
                    </a:p>
                  </a:txBody>
                  <a:tcPr/>
                </a:tc>
                <a:extLst>
                  <a:ext uri="{0D108BD9-81ED-4DB2-BD59-A6C34878D82A}">
                    <a16:rowId xmlns:a16="http://schemas.microsoft.com/office/drawing/2014/main" val="10004"/>
                  </a:ext>
                </a:extLst>
              </a:tr>
              <a:tr h="370840">
                <a:tc>
                  <a:txBody>
                    <a:bodyPr/>
                    <a:lstStyle/>
                    <a:p>
                      <a:pPr algn="just"/>
                      <a:r>
                        <a:rPr lang="en-US" dirty="0">
                          <a:solidFill>
                            <a:srgbClr val="564B3C"/>
                          </a:solidFill>
                        </a:rPr>
                        <a:t>Interests</a:t>
                      </a:r>
                    </a:p>
                  </a:txBody>
                  <a:tcPr/>
                </a:tc>
                <a:tc>
                  <a:txBody>
                    <a:bodyPr/>
                    <a:lstStyle/>
                    <a:p>
                      <a:pPr algn="just"/>
                      <a:r>
                        <a:rPr lang="en-US" dirty="0">
                          <a:solidFill>
                            <a:srgbClr val="564B3C"/>
                          </a:solidFill>
                        </a:rPr>
                        <a:t>Adjustments or Emotional balance</a:t>
                      </a:r>
                    </a:p>
                  </a:txBody>
                  <a:tcPr/>
                </a:tc>
                <a:extLst>
                  <a:ext uri="{0D108BD9-81ED-4DB2-BD59-A6C34878D82A}">
                    <a16:rowId xmlns:a16="http://schemas.microsoft.com/office/drawing/2014/main" val="10005"/>
                  </a:ext>
                </a:extLst>
              </a:tr>
              <a:tr h="370840">
                <a:tc>
                  <a:txBody>
                    <a:bodyPr/>
                    <a:lstStyle/>
                    <a:p>
                      <a:pPr algn="just"/>
                      <a:r>
                        <a:rPr lang="en-US" dirty="0">
                          <a:solidFill>
                            <a:srgbClr val="564B3C"/>
                          </a:solidFill>
                        </a:rPr>
                        <a:t>Disposition</a:t>
                      </a:r>
                    </a:p>
                  </a:txBody>
                  <a:tcPr/>
                </a:tc>
                <a:tc>
                  <a:txBody>
                    <a:bodyPr/>
                    <a:lstStyle/>
                    <a:p>
                      <a:pPr algn="just"/>
                      <a:endParaRPr lang="en-US" dirty="0"/>
                    </a:p>
                  </a:txBody>
                  <a:tcPr/>
                </a:tc>
                <a:extLst>
                  <a:ext uri="{0D108BD9-81ED-4DB2-BD59-A6C34878D82A}">
                    <a16:rowId xmlns:a16="http://schemas.microsoft.com/office/drawing/2014/main" val="10006"/>
                  </a:ext>
                </a:extLst>
              </a:tr>
              <a:tr h="370840">
                <a:tc>
                  <a:txBody>
                    <a:bodyPr/>
                    <a:lstStyle/>
                    <a:p>
                      <a:pPr algn="just"/>
                      <a:r>
                        <a:rPr lang="en-US" dirty="0">
                          <a:solidFill>
                            <a:srgbClr val="564B3C"/>
                          </a:solidFill>
                        </a:rPr>
                        <a:t>Circumstances</a:t>
                      </a:r>
                    </a:p>
                  </a:txBody>
                  <a:tcPr/>
                </a:tc>
                <a:tc>
                  <a:txBody>
                    <a:bodyPr/>
                    <a:lstStyle/>
                    <a:p>
                      <a:pPr algn="just"/>
                      <a:endParaRPr lang="en-US" dirty="0"/>
                    </a:p>
                  </a:txBody>
                  <a:tcPr/>
                </a:tc>
                <a:extLst>
                  <a:ext uri="{0D108BD9-81ED-4DB2-BD59-A6C34878D82A}">
                    <a16:rowId xmlns:a16="http://schemas.microsoft.com/office/drawing/2014/main" val="10007"/>
                  </a:ext>
                </a:extLst>
              </a:tr>
            </a:tbl>
          </a:graphicData>
        </a:graphic>
      </p:graphicFrame>
      <p:sp>
        <p:nvSpPr>
          <p:cNvPr id="5" name="Content Placeholder 2"/>
          <p:cNvSpPr txBox="1">
            <a:spLocks/>
          </p:cNvSpPr>
          <p:nvPr/>
        </p:nvSpPr>
        <p:spPr bwMode="auto">
          <a:xfrm>
            <a:off x="498475" y="1981200"/>
            <a:ext cx="7556500" cy="414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2000"/>
              </a:spcBef>
              <a:spcAft>
                <a:spcPct val="0"/>
              </a:spcAft>
              <a:buClr>
                <a:schemeClr val="accent1"/>
              </a:buClr>
              <a:buSzPct val="75000"/>
              <a:buFont typeface="Wingdings" charset="0"/>
              <a:buChar char="n"/>
              <a:defRPr sz="2000" kern="1200">
                <a:solidFill>
                  <a:srgbClr val="595959"/>
                </a:solidFill>
                <a:latin typeface="+mn-lt"/>
                <a:ea typeface="ＭＳ Ｐゴシック" charset="0"/>
                <a:cs typeface="ＭＳ Ｐゴシック" charset="0"/>
              </a:defRPr>
            </a:lvl1pPr>
            <a:lvl2pPr marL="457200" indent="-228600" algn="l" rtl="0" eaLnBrk="1" fontAlgn="base" hangingPunct="1">
              <a:spcBef>
                <a:spcPts val="600"/>
              </a:spcBef>
              <a:spcAft>
                <a:spcPct val="0"/>
              </a:spcAft>
              <a:buClr>
                <a:srgbClr val="B870B8"/>
              </a:buClr>
              <a:buSzPct val="75000"/>
              <a:buFont typeface="Wingdings" charset="0"/>
              <a:buChar char="n"/>
              <a:defRPr sz="2800" kern="1200">
                <a:solidFill>
                  <a:srgbClr val="595959"/>
                </a:solidFill>
                <a:latin typeface="+mn-lt"/>
                <a:ea typeface="ＭＳ Ｐゴシック" charset="0"/>
                <a:cs typeface="+mn-cs"/>
              </a:defRPr>
            </a:lvl2pPr>
            <a:lvl3pPr marL="685800" indent="-228600" algn="l" rtl="0" eaLnBrk="1" fontAlgn="base" hangingPunct="1">
              <a:spcBef>
                <a:spcPts val="600"/>
              </a:spcBef>
              <a:spcAft>
                <a:spcPct val="0"/>
              </a:spcAft>
              <a:buClr>
                <a:schemeClr val="accent1"/>
              </a:buClr>
              <a:buSzPct val="75000"/>
              <a:buFont typeface="Wingdings" charset="0"/>
              <a:buChar char="n"/>
              <a:defRPr sz="2400" kern="1200">
                <a:solidFill>
                  <a:srgbClr val="595959"/>
                </a:solidFill>
                <a:latin typeface="+mn-lt"/>
                <a:ea typeface="ＭＳ Ｐゴシック" charset="0"/>
                <a:cs typeface="+mn-cs"/>
              </a:defRPr>
            </a:lvl3pPr>
            <a:lvl4pPr marL="914400" indent="-228600" algn="l" rtl="0" eaLnBrk="1" fontAlgn="base" hangingPunct="1">
              <a:spcBef>
                <a:spcPts val="600"/>
              </a:spcBef>
              <a:spcAft>
                <a:spcPct val="0"/>
              </a:spcAft>
              <a:buClr>
                <a:srgbClr val="B870B8"/>
              </a:buClr>
              <a:buSzPct val="75000"/>
              <a:buFont typeface="Wingdings" charset="0"/>
              <a:buChar char="n"/>
              <a:defRPr sz="2000" kern="1200">
                <a:solidFill>
                  <a:srgbClr val="595959"/>
                </a:solidFill>
                <a:latin typeface="+mn-lt"/>
                <a:ea typeface="ＭＳ Ｐゴシック" charset="0"/>
                <a:cs typeface="+mn-cs"/>
              </a:defRPr>
            </a:lvl4pPr>
            <a:lvl5pPr marL="1143000" indent="-228600" algn="l" rtl="0" eaLnBrk="1" fontAlgn="base" hangingPunct="1">
              <a:spcBef>
                <a:spcPts val="600"/>
              </a:spcBef>
              <a:spcAft>
                <a:spcPct val="0"/>
              </a:spcAft>
              <a:buClr>
                <a:schemeClr val="accent1"/>
              </a:buClr>
              <a:buSzPct val="75000"/>
              <a:buFont typeface="Wingdings" charset="0"/>
              <a:buChar char="n"/>
              <a:defRPr sz="2000" kern="1200">
                <a:solidFill>
                  <a:srgbClr val="595959"/>
                </a:solidFill>
                <a:latin typeface="+mn-lt"/>
                <a:ea typeface="ＭＳ Ｐゴシック" charset="0"/>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r>
              <a:rPr lang="en-US" sz="2400" dirty="0"/>
              <a:t>The two most widely known formats for developing a person specification are Rodger’s seven-point plan (1952) and Munro Fraser’s five-fold grading (1954). </a:t>
            </a:r>
          </a:p>
          <a:p>
            <a:pPr marL="114300" indent="0" algn="just">
              <a:buFont typeface="Wingdings" charset="0"/>
              <a:buNone/>
            </a:pPr>
            <a:endParaRPr lang="en-US" sz="2400" dirty="0"/>
          </a:p>
        </p:txBody>
      </p:sp>
    </p:spTree>
    <p:extLst>
      <p:ext uri="{BB962C8B-B14F-4D97-AF65-F5344CB8AC3E}">
        <p14:creationId xmlns:p14="http://schemas.microsoft.com/office/powerpoint/2010/main" val="4128467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100" b="1" dirty="0"/>
              <a:t>The most common format usually includes the following information</a:t>
            </a:r>
          </a:p>
        </p:txBody>
      </p:sp>
      <p:sp>
        <p:nvSpPr>
          <p:cNvPr id="3" name="Content Placeholder 2"/>
          <p:cNvSpPr>
            <a:spLocks noGrp="1"/>
          </p:cNvSpPr>
          <p:nvPr>
            <p:ph idx="1"/>
          </p:nvPr>
        </p:nvSpPr>
        <p:spPr/>
        <p:txBody>
          <a:bodyPr/>
          <a:lstStyle/>
          <a:p>
            <a:r>
              <a:rPr lang="en-US" sz="2400" dirty="0"/>
              <a:t>Skills required such as planning, communication and team working.</a:t>
            </a:r>
          </a:p>
          <a:p>
            <a:r>
              <a:rPr lang="en-US" sz="2400" dirty="0"/>
              <a:t>Knowledge requirements such as ability to work with computers, handle </a:t>
            </a:r>
            <a:r>
              <a:rPr lang="en-US" sz="2400" i="1" dirty="0"/>
              <a:t>statistics (</a:t>
            </a:r>
            <a:r>
              <a:rPr lang="zh-CN" altLang="en-US" sz="2400" i="1" dirty="0">
                <a:latin typeface="华文楷体"/>
                <a:ea typeface="华文楷体"/>
                <a:cs typeface="华文楷体"/>
              </a:rPr>
              <a:t>统计</a:t>
            </a:r>
            <a:r>
              <a:rPr lang="en-US" sz="2400" i="1" dirty="0"/>
              <a:t>)</a:t>
            </a:r>
            <a:r>
              <a:rPr lang="en-US" sz="2400" dirty="0"/>
              <a:t>, writing reports.</a:t>
            </a:r>
          </a:p>
          <a:p>
            <a:r>
              <a:rPr lang="en-US" sz="2400" dirty="0"/>
              <a:t>Experience such as previous types of job and relevant interests.</a:t>
            </a:r>
          </a:p>
        </p:txBody>
      </p:sp>
    </p:spTree>
    <p:extLst>
      <p:ext uri="{BB962C8B-B14F-4D97-AF65-F5344CB8AC3E}">
        <p14:creationId xmlns:p14="http://schemas.microsoft.com/office/powerpoint/2010/main" val="4243814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3100" b="1" dirty="0"/>
          </a:p>
        </p:txBody>
      </p:sp>
      <p:sp>
        <p:nvSpPr>
          <p:cNvPr id="3" name="Content Placeholder 2"/>
          <p:cNvSpPr>
            <a:spLocks noGrp="1"/>
          </p:cNvSpPr>
          <p:nvPr>
            <p:ph idx="1"/>
          </p:nvPr>
        </p:nvSpPr>
        <p:spPr>
          <a:xfrm>
            <a:off x="498475" y="484188"/>
            <a:ext cx="5040403" cy="5641975"/>
          </a:xfrm>
        </p:spPr>
        <p:txBody>
          <a:bodyPr/>
          <a:lstStyle/>
          <a:p>
            <a:r>
              <a:rPr lang="en-US" sz="2400" dirty="0"/>
              <a:t>Educational qualifications, professional qualifications, technical skills.</a:t>
            </a:r>
          </a:p>
          <a:p>
            <a:r>
              <a:rPr lang="en-US" sz="2400" dirty="0"/>
              <a:t>Special requirements such as shift work, a valid driving license, physical demands of the job.</a:t>
            </a:r>
          </a:p>
        </p:txBody>
      </p:sp>
      <p:pic>
        <p:nvPicPr>
          <p:cNvPr id="4" name="Picture 3"/>
          <p:cNvPicPr>
            <a:picLocks noChangeAspect="1"/>
          </p:cNvPicPr>
          <p:nvPr/>
        </p:nvPicPr>
        <p:blipFill>
          <a:blip r:embed="rId2"/>
          <a:stretch>
            <a:fillRect/>
          </a:stretch>
        </p:blipFill>
        <p:spPr>
          <a:xfrm>
            <a:off x="5678624" y="2011092"/>
            <a:ext cx="3170140" cy="4749274"/>
          </a:xfrm>
          <a:prstGeom prst="rect">
            <a:avLst/>
          </a:prstGeom>
        </p:spPr>
      </p:pic>
    </p:spTree>
    <p:extLst>
      <p:ext uri="{BB962C8B-B14F-4D97-AF65-F5344CB8AC3E}">
        <p14:creationId xmlns:p14="http://schemas.microsoft.com/office/powerpoint/2010/main" val="261905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Checklist - Putting Together a Person Specification</a:t>
            </a:r>
          </a:p>
        </p:txBody>
      </p:sp>
      <p:sp>
        <p:nvSpPr>
          <p:cNvPr id="3" name="Content Placeholder 2"/>
          <p:cNvSpPr>
            <a:spLocks noGrp="1"/>
          </p:cNvSpPr>
          <p:nvPr>
            <p:ph idx="1"/>
          </p:nvPr>
        </p:nvSpPr>
        <p:spPr/>
        <p:txBody>
          <a:bodyPr/>
          <a:lstStyle/>
          <a:p>
            <a:r>
              <a:rPr lang="en-US" sz="2400" dirty="0">
                <a:solidFill>
                  <a:srgbClr val="564B3C"/>
                </a:solidFill>
              </a:rPr>
              <a:t>Directly related to the job description.</a:t>
            </a:r>
          </a:p>
          <a:p>
            <a:r>
              <a:rPr lang="en-US" sz="2400" dirty="0">
                <a:solidFill>
                  <a:srgbClr val="564B3C"/>
                </a:solidFill>
              </a:rPr>
              <a:t>Ability-based in line with the requirements of the role.</a:t>
            </a:r>
          </a:p>
          <a:p>
            <a:r>
              <a:rPr lang="en-US" sz="2400" i="1" dirty="0">
                <a:solidFill>
                  <a:srgbClr val="564B3C"/>
                </a:solidFill>
              </a:rPr>
              <a:t>Realistic (</a:t>
            </a:r>
            <a:r>
              <a:rPr lang="zh-CN" altLang="en-US" sz="2400" i="1" dirty="0">
                <a:latin typeface="华文楷体"/>
                <a:ea typeface="华文楷体"/>
                <a:cs typeface="华文楷体"/>
              </a:rPr>
              <a:t>实际</a:t>
            </a:r>
            <a:r>
              <a:rPr lang="en-US" sz="2400" i="1" dirty="0">
                <a:solidFill>
                  <a:srgbClr val="564B3C"/>
                </a:solidFill>
              </a:rPr>
              <a:t>)</a:t>
            </a:r>
            <a:r>
              <a:rPr lang="en-US" sz="2400" dirty="0">
                <a:solidFill>
                  <a:srgbClr val="564B3C"/>
                </a:solidFill>
              </a:rPr>
              <a:t>.</a:t>
            </a:r>
          </a:p>
          <a:p>
            <a:r>
              <a:rPr lang="en-US" sz="2400" dirty="0">
                <a:solidFill>
                  <a:srgbClr val="564B3C"/>
                </a:solidFill>
              </a:rPr>
              <a:t>Clearly defined.</a:t>
            </a:r>
          </a:p>
          <a:p>
            <a:pPr marL="114300" indent="0">
              <a:buNone/>
            </a:pPr>
            <a:endParaRPr lang="en-US" sz="2400" dirty="0">
              <a:solidFill>
                <a:srgbClr val="564B3C"/>
              </a:solidFill>
            </a:endParaRPr>
          </a:p>
        </p:txBody>
      </p:sp>
    </p:spTree>
    <p:extLst>
      <p:ext uri="{BB962C8B-B14F-4D97-AF65-F5344CB8AC3E}">
        <p14:creationId xmlns:p14="http://schemas.microsoft.com/office/powerpoint/2010/main" val="3045911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98475" y="1323087"/>
            <a:ext cx="5693074" cy="5327629"/>
          </a:xfrm>
          <a:prstGeom prst="rect">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chemeClr val="tx1"/>
                </a:solidFill>
              </a:rPr>
              <a:t>CHEF</a:t>
            </a:r>
          </a:p>
          <a:p>
            <a:pPr algn="ctr"/>
            <a:endParaRPr lang="en-US" sz="2200" dirty="0">
              <a:solidFill>
                <a:schemeClr val="tx1"/>
              </a:solidFill>
            </a:endParaRPr>
          </a:p>
          <a:p>
            <a:r>
              <a:rPr lang="en-US" sz="2200" b="1" u="sng" dirty="0">
                <a:solidFill>
                  <a:schemeClr val="tx1"/>
                </a:solidFill>
              </a:rPr>
              <a:t>Summary:</a:t>
            </a:r>
          </a:p>
          <a:p>
            <a:r>
              <a:rPr lang="en-US" sz="2200" dirty="0">
                <a:solidFill>
                  <a:schemeClr val="tx1"/>
                </a:solidFill>
              </a:rPr>
              <a:t>This is </a:t>
            </a:r>
            <a:r>
              <a:rPr lang="en-US" sz="2200" i="1" dirty="0">
                <a:solidFill>
                  <a:schemeClr val="tx1"/>
                </a:solidFill>
              </a:rPr>
              <a:t>administrative and supervisory work (</a:t>
            </a:r>
            <a:r>
              <a:rPr lang="zh-CN" altLang="en-US" sz="2200" i="1" dirty="0">
                <a:solidFill>
                  <a:srgbClr val="000000"/>
                </a:solidFill>
                <a:latin typeface="华文楷体"/>
                <a:ea typeface="华文楷体"/>
                <a:cs typeface="华文楷体"/>
              </a:rPr>
              <a:t>管理和监督工作</a:t>
            </a:r>
            <a:r>
              <a:rPr lang="en-US" sz="2200" i="1" dirty="0">
                <a:solidFill>
                  <a:schemeClr val="tx1"/>
                </a:solidFill>
              </a:rPr>
              <a:t>) </a:t>
            </a:r>
            <a:r>
              <a:rPr lang="en-US" sz="2200" dirty="0">
                <a:solidFill>
                  <a:schemeClr val="tx1"/>
                </a:solidFill>
              </a:rPr>
              <a:t>in a major food establishment.</a:t>
            </a:r>
          </a:p>
          <a:p>
            <a:pPr algn="ctr"/>
            <a:endParaRPr lang="en-US" sz="2200" dirty="0">
              <a:solidFill>
                <a:schemeClr val="tx1"/>
              </a:solidFill>
            </a:endParaRPr>
          </a:p>
          <a:p>
            <a:r>
              <a:rPr lang="en-US" sz="2200" dirty="0">
                <a:solidFill>
                  <a:schemeClr val="tx1"/>
                </a:solidFill>
              </a:rPr>
              <a:t>Work involves regular food preparation </a:t>
            </a:r>
            <a:r>
              <a:rPr lang="en-US" sz="2200" i="1" dirty="0">
                <a:solidFill>
                  <a:schemeClr val="tx1"/>
                </a:solidFill>
              </a:rPr>
              <a:t>in accordance with (following)</a:t>
            </a:r>
            <a:r>
              <a:rPr lang="en-US" sz="2200" dirty="0">
                <a:solidFill>
                  <a:schemeClr val="tx1"/>
                </a:solidFill>
              </a:rPr>
              <a:t> </a:t>
            </a:r>
            <a:r>
              <a:rPr lang="en-US" sz="2200" i="1" dirty="0">
                <a:solidFill>
                  <a:schemeClr val="tx1"/>
                </a:solidFill>
              </a:rPr>
              <a:t>recipes (</a:t>
            </a:r>
            <a:r>
              <a:rPr lang="zh-CN" altLang="en-US" sz="2200" i="1" dirty="0">
                <a:solidFill>
                  <a:schemeClr val="tx1"/>
                </a:solidFill>
              </a:rPr>
              <a:t>食谱</a:t>
            </a:r>
            <a:r>
              <a:rPr lang="en-US" sz="2200" i="1" dirty="0">
                <a:solidFill>
                  <a:schemeClr val="tx1"/>
                </a:solidFill>
              </a:rPr>
              <a:t>)</a:t>
            </a:r>
            <a:r>
              <a:rPr lang="en-US" sz="2200" dirty="0">
                <a:solidFill>
                  <a:schemeClr val="tx1"/>
                </a:solidFill>
              </a:rPr>
              <a:t> and </a:t>
            </a:r>
            <a:r>
              <a:rPr lang="en-US" sz="2200" i="1" dirty="0">
                <a:solidFill>
                  <a:schemeClr val="tx1"/>
                </a:solidFill>
              </a:rPr>
              <a:t>menus (</a:t>
            </a:r>
            <a:r>
              <a:rPr lang="zh-CN" altLang="en-US" sz="2200" i="1" dirty="0">
                <a:solidFill>
                  <a:schemeClr val="tx1"/>
                </a:solidFill>
              </a:rPr>
              <a:t>菜单</a:t>
            </a:r>
            <a:r>
              <a:rPr lang="en-US" sz="2200" i="1" dirty="0">
                <a:solidFill>
                  <a:schemeClr val="tx1"/>
                </a:solidFill>
              </a:rPr>
              <a:t>)</a:t>
            </a:r>
            <a:r>
              <a:rPr lang="en-US" sz="2200" dirty="0">
                <a:solidFill>
                  <a:schemeClr val="tx1"/>
                </a:solidFill>
              </a:rPr>
              <a:t>. Work requires training employees in food service and preparation and </a:t>
            </a:r>
            <a:r>
              <a:rPr lang="en-US" sz="2200" i="1" dirty="0">
                <a:solidFill>
                  <a:schemeClr val="tx1"/>
                </a:solidFill>
              </a:rPr>
              <a:t>inventory (stock)</a:t>
            </a:r>
            <a:r>
              <a:rPr lang="en-US" sz="2200" dirty="0">
                <a:solidFill>
                  <a:schemeClr val="tx1"/>
                </a:solidFill>
              </a:rPr>
              <a:t> control. Activities and decisions are varied in nature, requiring independent action and </a:t>
            </a:r>
            <a:r>
              <a:rPr lang="en-US" sz="2200" i="1" dirty="0">
                <a:solidFill>
                  <a:schemeClr val="tx1"/>
                </a:solidFill>
              </a:rPr>
              <a:t>judgment (</a:t>
            </a:r>
            <a:r>
              <a:rPr lang="zh-CN" altLang="en-US" sz="2200" i="1" dirty="0">
                <a:solidFill>
                  <a:schemeClr val="tx1"/>
                </a:solidFill>
              </a:rPr>
              <a:t>判断</a:t>
            </a:r>
            <a:r>
              <a:rPr lang="en-US" sz="2200" i="1" dirty="0">
                <a:solidFill>
                  <a:schemeClr val="tx1"/>
                </a:solidFill>
              </a:rPr>
              <a:t>)</a:t>
            </a:r>
            <a:r>
              <a:rPr lang="en-US" sz="2200" dirty="0">
                <a:solidFill>
                  <a:schemeClr val="tx1"/>
                </a:solidFill>
              </a:rPr>
              <a:t> in solving common problems. </a:t>
            </a:r>
          </a:p>
        </p:txBody>
      </p:sp>
      <p:pic>
        <p:nvPicPr>
          <p:cNvPr id="7" name="Picture 6"/>
          <p:cNvPicPr>
            <a:picLocks noChangeAspect="1"/>
          </p:cNvPicPr>
          <p:nvPr/>
        </p:nvPicPr>
        <p:blipFill>
          <a:blip r:embed="rId2"/>
          <a:stretch>
            <a:fillRect/>
          </a:stretch>
        </p:blipFill>
        <p:spPr>
          <a:xfrm>
            <a:off x="6279749" y="2820952"/>
            <a:ext cx="2573594" cy="3635712"/>
          </a:xfrm>
          <a:prstGeom prst="rect">
            <a:avLst/>
          </a:prstGeom>
        </p:spPr>
      </p:pic>
    </p:spTree>
    <p:extLst>
      <p:ext uri="{BB962C8B-B14F-4D97-AF65-F5344CB8AC3E}">
        <p14:creationId xmlns:p14="http://schemas.microsoft.com/office/powerpoint/2010/main" val="4092919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98475" y="335181"/>
            <a:ext cx="5693074" cy="6262611"/>
          </a:xfrm>
          <a:prstGeom prst="rect">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200" dirty="0">
              <a:solidFill>
                <a:schemeClr val="tx1"/>
              </a:solidFill>
            </a:endParaRPr>
          </a:p>
          <a:p>
            <a:r>
              <a:rPr lang="en-US" sz="2200" dirty="0">
                <a:solidFill>
                  <a:schemeClr val="tx1"/>
                </a:solidFill>
              </a:rPr>
              <a:t>Unusual cases or questionable matters are resolved with this position's supervisor or other appropriate positions.</a:t>
            </a:r>
          </a:p>
          <a:p>
            <a:endParaRPr lang="en-US" sz="2200" dirty="0">
              <a:solidFill>
                <a:schemeClr val="tx1"/>
              </a:solidFill>
            </a:endParaRPr>
          </a:p>
          <a:p>
            <a:r>
              <a:rPr lang="en-US" sz="2200" b="1" u="sng" dirty="0">
                <a:solidFill>
                  <a:schemeClr val="tx1"/>
                </a:solidFill>
              </a:rPr>
              <a:t>Duties &amp; Responsibilities:</a:t>
            </a:r>
          </a:p>
          <a:p>
            <a:pPr marL="342900" indent="-342900">
              <a:buFont typeface="Arial"/>
              <a:buChar char="•"/>
            </a:pPr>
            <a:r>
              <a:rPr lang="en-US" sz="2200" dirty="0">
                <a:solidFill>
                  <a:schemeClr val="tx1"/>
                </a:solidFill>
              </a:rPr>
              <a:t>Supervises production of all menus</a:t>
            </a:r>
          </a:p>
          <a:p>
            <a:pPr marL="342900" indent="-342900">
              <a:buFont typeface="Arial"/>
              <a:buChar char="•"/>
            </a:pPr>
            <a:r>
              <a:rPr lang="en-US" sz="2200" dirty="0">
                <a:solidFill>
                  <a:schemeClr val="tx1"/>
                </a:solidFill>
              </a:rPr>
              <a:t>Participates in personnel actions</a:t>
            </a:r>
          </a:p>
          <a:p>
            <a:pPr marL="342900" indent="-342900">
              <a:buFont typeface="Arial"/>
              <a:buChar char="•"/>
            </a:pPr>
            <a:r>
              <a:rPr lang="en-US" sz="2200" dirty="0">
                <a:solidFill>
                  <a:schemeClr val="tx1"/>
                </a:solidFill>
              </a:rPr>
              <a:t>Supervises ordering, purchasing, receiving, and inventory</a:t>
            </a:r>
          </a:p>
          <a:p>
            <a:pPr marL="342900" indent="-342900">
              <a:buFont typeface="Arial"/>
              <a:buChar char="•"/>
            </a:pPr>
            <a:r>
              <a:rPr lang="en-US" sz="2200" dirty="0">
                <a:solidFill>
                  <a:schemeClr val="tx1"/>
                </a:solidFill>
              </a:rPr>
              <a:t>Supervises sanitation and cleaning</a:t>
            </a:r>
          </a:p>
          <a:p>
            <a:pPr marL="342900" indent="-342900">
              <a:buFont typeface="Arial"/>
              <a:buChar char="•"/>
            </a:pPr>
            <a:r>
              <a:rPr lang="en-US" sz="2200" dirty="0">
                <a:solidFill>
                  <a:schemeClr val="tx1"/>
                </a:solidFill>
              </a:rPr>
              <a:t>Trains employees</a:t>
            </a:r>
          </a:p>
          <a:p>
            <a:pPr marL="342900" indent="-342900">
              <a:buFont typeface="Arial"/>
              <a:buChar char="•"/>
            </a:pPr>
            <a:r>
              <a:rPr lang="en-US" sz="2200" dirty="0">
                <a:solidFill>
                  <a:schemeClr val="tx1"/>
                </a:solidFill>
              </a:rPr>
              <a:t>Develops and presents special events</a:t>
            </a:r>
          </a:p>
          <a:p>
            <a:pPr marL="342900" indent="-342900">
              <a:buFont typeface="Arial"/>
              <a:buChar char="•"/>
            </a:pPr>
            <a:r>
              <a:rPr lang="en-US" sz="2200" dirty="0">
                <a:solidFill>
                  <a:schemeClr val="tx1"/>
                </a:solidFill>
              </a:rPr>
              <a:t>Participates in menu development, recipe testing, and </a:t>
            </a:r>
            <a:r>
              <a:rPr lang="en-US" sz="2200" i="1" dirty="0">
                <a:solidFill>
                  <a:schemeClr val="tx1"/>
                </a:solidFill>
              </a:rPr>
              <a:t>evaluation (</a:t>
            </a:r>
            <a:r>
              <a:rPr lang="zh-CN" altLang="en-US" sz="2400" i="1" dirty="0">
                <a:solidFill>
                  <a:srgbClr val="000000"/>
                </a:solidFill>
                <a:latin typeface="华文楷体"/>
                <a:ea typeface="华文楷体"/>
                <a:cs typeface="华文楷体"/>
              </a:rPr>
              <a:t>评价</a:t>
            </a:r>
            <a:r>
              <a:rPr lang="en-US" sz="2200" i="1" dirty="0">
                <a:solidFill>
                  <a:schemeClr val="tx1"/>
                </a:solidFill>
              </a:rPr>
              <a:t>)</a:t>
            </a:r>
          </a:p>
          <a:p>
            <a:pPr marL="342900" indent="-342900">
              <a:buFont typeface="Arial"/>
              <a:buChar char="•"/>
            </a:pPr>
            <a:r>
              <a:rPr lang="en-US" sz="2200" dirty="0">
                <a:solidFill>
                  <a:schemeClr val="tx1"/>
                </a:solidFill>
              </a:rPr>
              <a:t>Maintains records and computer input</a:t>
            </a:r>
          </a:p>
          <a:p>
            <a:pPr marL="342900" indent="-342900">
              <a:buFont typeface="Arial"/>
              <a:buChar char="•"/>
            </a:pPr>
            <a:r>
              <a:rPr lang="en-US" sz="2200" dirty="0">
                <a:solidFill>
                  <a:schemeClr val="tx1"/>
                </a:solidFill>
              </a:rPr>
              <a:t>Maintains food costs, safe handling and preparation standards</a:t>
            </a:r>
          </a:p>
          <a:p>
            <a:pPr marL="342900" indent="-342900">
              <a:buFont typeface="Arial"/>
              <a:buChar char="•"/>
            </a:pPr>
            <a:endParaRPr lang="en-US" sz="2200" dirty="0">
              <a:solidFill>
                <a:schemeClr val="tx1"/>
              </a:solidFill>
            </a:endParaRPr>
          </a:p>
        </p:txBody>
      </p:sp>
      <p:pic>
        <p:nvPicPr>
          <p:cNvPr id="6" name="Picture 5"/>
          <p:cNvPicPr>
            <a:picLocks noChangeAspect="1"/>
          </p:cNvPicPr>
          <p:nvPr/>
        </p:nvPicPr>
        <p:blipFill>
          <a:blip r:embed="rId2"/>
          <a:stretch>
            <a:fillRect/>
          </a:stretch>
        </p:blipFill>
        <p:spPr>
          <a:xfrm>
            <a:off x="6315027" y="2311480"/>
            <a:ext cx="2534906" cy="3809285"/>
          </a:xfrm>
          <a:prstGeom prst="rect">
            <a:avLst/>
          </a:prstGeom>
        </p:spPr>
      </p:pic>
    </p:spTree>
    <p:extLst>
      <p:ext uri="{BB962C8B-B14F-4D97-AF65-F5344CB8AC3E}">
        <p14:creationId xmlns:p14="http://schemas.microsoft.com/office/powerpoint/2010/main" val="3282942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b="1" dirty="0"/>
          </a:p>
        </p:txBody>
      </p:sp>
      <p:sp>
        <p:nvSpPr>
          <p:cNvPr id="3" name="Content Placeholder 2"/>
          <p:cNvSpPr>
            <a:spLocks noGrp="1"/>
          </p:cNvSpPr>
          <p:nvPr>
            <p:ph idx="1"/>
          </p:nvPr>
        </p:nvSpPr>
        <p:spPr>
          <a:xfrm>
            <a:off x="498475" y="484188"/>
            <a:ext cx="7556500" cy="5641975"/>
          </a:xfrm>
        </p:spPr>
        <p:txBody>
          <a:bodyPr>
            <a:noAutofit/>
          </a:bodyPr>
          <a:lstStyle/>
          <a:p>
            <a:r>
              <a:rPr lang="en-US" sz="2200" dirty="0"/>
              <a:t>This often leads to the expensive </a:t>
            </a:r>
            <a:r>
              <a:rPr lang="en-US" sz="2200" i="1" dirty="0"/>
              <a:t>consequences (</a:t>
            </a:r>
            <a:r>
              <a:rPr lang="zh-CN" altLang="en-US" sz="2400" i="1" dirty="0">
                <a:latin typeface="华文楷体"/>
                <a:ea typeface="华文楷体"/>
                <a:cs typeface="华文楷体"/>
              </a:rPr>
              <a:t>后果</a:t>
            </a:r>
            <a:r>
              <a:rPr lang="en-US" sz="2200" i="1" dirty="0"/>
              <a:t>)</a:t>
            </a:r>
            <a:r>
              <a:rPr lang="en-US" sz="2200" dirty="0"/>
              <a:t> of a bad hire - </a:t>
            </a:r>
            <a:r>
              <a:rPr lang="en-US" sz="2200" i="1" dirty="0"/>
              <a:t>workplace disruption (</a:t>
            </a:r>
            <a:r>
              <a:rPr lang="zh-CN" altLang="en-US" sz="2400" i="1" dirty="0">
                <a:latin typeface="华文楷体"/>
                <a:ea typeface="华文楷体"/>
                <a:cs typeface="华文楷体"/>
              </a:rPr>
              <a:t>工作场所中断</a:t>
            </a:r>
            <a:r>
              <a:rPr lang="en-US" sz="2200" i="1" dirty="0"/>
              <a:t>)</a:t>
            </a:r>
            <a:r>
              <a:rPr lang="en-US" sz="2200" dirty="0"/>
              <a:t>, </a:t>
            </a:r>
            <a:r>
              <a:rPr lang="en-US" sz="2200" i="1" dirty="0"/>
              <a:t>lost productivity (</a:t>
            </a:r>
            <a:r>
              <a:rPr lang="zh-CN" altLang="en-US" sz="2400" i="1" dirty="0">
                <a:latin typeface="华文楷体"/>
                <a:ea typeface="华文楷体"/>
                <a:cs typeface="华文楷体"/>
              </a:rPr>
              <a:t>生产力的损失</a:t>
            </a:r>
            <a:r>
              <a:rPr lang="en-US" sz="2200" i="1" dirty="0"/>
              <a:t>)</a:t>
            </a:r>
            <a:r>
              <a:rPr lang="en-US" sz="2200" dirty="0"/>
              <a:t>, increased stress, and </a:t>
            </a:r>
            <a:r>
              <a:rPr lang="en-US" sz="2200" i="1" dirty="0"/>
              <a:t>deceased morale (</a:t>
            </a:r>
            <a:r>
              <a:rPr lang="zh-CN" altLang="en-US" sz="2400" i="1" dirty="0">
                <a:latin typeface="华文楷体"/>
                <a:ea typeface="华文楷体"/>
                <a:cs typeface="华文楷体"/>
              </a:rPr>
              <a:t>死者士气</a:t>
            </a:r>
            <a:r>
              <a:rPr lang="en-US" sz="2200" i="1" dirty="0"/>
              <a:t>)</a:t>
            </a:r>
            <a:r>
              <a:rPr lang="en-US" sz="2200" dirty="0"/>
              <a:t>. In addition, firing a "bad hire" creates </a:t>
            </a:r>
            <a:r>
              <a:rPr lang="en-US" sz="2200" i="1" dirty="0"/>
              <a:t>workplace anxiety (</a:t>
            </a:r>
            <a:r>
              <a:rPr lang="zh-CN" altLang="en-US" sz="2400" i="1" dirty="0">
                <a:latin typeface="华文楷体"/>
                <a:ea typeface="华文楷体"/>
                <a:cs typeface="华文楷体"/>
              </a:rPr>
              <a:t>职场焦虑</a:t>
            </a:r>
            <a:r>
              <a:rPr lang="en-US" sz="2200" i="1" dirty="0"/>
              <a:t>) </a:t>
            </a:r>
            <a:r>
              <a:rPr lang="en-US" sz="2200" dirty="0"/>
              <a:t>and </a:t>
            </a:r>
            <a:r>
              <a:rPr lang="en-US" sz="2200" i="1" dirty="0"/>
              <a:t>legal and personal complications (</a:t>
            </a:r>
            <a:r>
              <a:rPr lang="zh-CN" altLang="en-US" sz="2400" i="1" dirty="0">
                <a:latin typeface="华文楷体"/>
                <a:ea typeface="华文楷体"/>
                <a:cs typeface="华文楷体"/>
              </a:rPr>
              <a:t>法律和个人的并发症</a:t>
            </a:r>
            <a:r>
              <a:rPr lang="en-US" sz="2200" i="1" dirty="0"/>
              <a:t>)</a:t>
            </a:r>
            <a:r>
              <a:rPr lang="en-US" sz="2200" dirty="0"/>
              <a:t> and expenses. </a:t>
            </a:r>
          </a:p>
          <a:p>
            <a:pPr algn="just"/>
            <a:endParaRPr lang="en-US" sz="2200" dirty="0"/>
          </a:p>
          <a:p>
            <a:pPr algn="just"/>
            <a:endParaRPr lang="en-US" sz="2200" dirty="0"/>
          </a:p>
          <a:p>
            <a:pPr algn="just"/>
            <a:endParaRPr lang="en-US" sz="2200" dirty="0"/>
          </a:p>
        </p:txBody>
      </p:sp>
      <p:pic>
        <p:nvPicPr>
          <p:cNvPr id="4" name="Picture 3"/>
          <p:cNvPicPr>
            <a:picLocks noChangeAspect="1"/>
          </p:cNvPicPr>
          <p:nvPr/>
        </p:nvPicPr>
        <p:blipFill>
          <a:blip r:embed="rId2"/>
          <a:stretch>
            <a:fillRect/>
          </a:stretch>
        </p:blipFill>
        <p:spPr>
          <a:xfrm>
            <a:off x="2920213" y="2985684"/>
            <a:ext cx="5851965" cy="3511179"/>
          </a:xfrm>
          <a:prstGeom prst="rect">
            <a:avLst/>
          </a:prstGeom>
        </p:spPr>
      </p:pic>
    </p:spTree>
    <p:extLst>
      <p:ext uri="{BB962C8B-B14F-4D97-AF65-F5344CB8AC3E}">
        <p14:creationId xmlns:p14="http://schemas.microsoft.com/office/powerpoint/2010/main" val="721413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98475" y="484188"/>
            <a:ext cx="5693074" cy="6113603"/>
          </a:xfrm>
          <a:prstGeom prst="rect">
            <a:avLst/>
          </a:prstGeom>
          <a:solidFill>
            <a:schemeClr val="accent5">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b="1" u="sng" dirty="0">
                <a:solidFill>
                  <a:schemeClr val="tx1"/>
                </a:solidFill>
              </a:rPr>
              <a:t>Requirements:</a:t>
            </a:r>
          </a:p>
          <a:p>
            <a:pPr marL="342900" indent="-342900">
              <a:buFont typeface="Arial"/>
              <a:buChar char="•"/>
            </a:pPr>
            <a:r>
              <a:rPr lang="en-US" sz="2200" dirty="0">
                <a:solidFill>
                  <a:schemeClr val="tx1"/>
                </a:solidFill>
              </a:rPr>
              <a:t>Good communication skills (written and verbal)</a:t>
            </a:r>
          </a:p>
          <a:p>
            <a:pPr marL="342900" indent="-342900">
              <a:buFont typeface="Arial"/>
              <a:buChar char="•"/>
            </a:pPr>
            <a:r>
              <a:rPr lang="en-US" sz="2200" dirty="0">
                <a:solidFill>
                  <a:schemeClr val="tx1"/>
                </a:solidFill>
              </a:rPr>
              <a:t>Able to work as a team</a:t>
            </a:r>
          </a:p>
          <a:p>
            <a:pPr marL="342900" indent="-342900">
              <a:buFont typeface="Arial"/>
              <a:buChar char="•"/>
            </a:pPr>
            <a:r>
              <a:rPr lang="en-US" sz="2200" dirty="0">
                <a:solidFill>
                  <a:schemeClr val="tx1"/>
                </a:solidFill>
              </a:rPr>
              <a:t>Able to work with all types of people (staff and non-staff)</a:t>
            </a:r>
          </a:p>
          <a:p>
            <a:pPr marL="342900" indent="-342900">
              <a:buFont typeface="Arial"/>
              <a:buChar char="•"/>
            </a:pPr>
            <a:r>
              <a:rPr lang="en-US" sz="2200" dirty="0">
                <a:solidFill>
                  <a:schemeClr val="tx1"/>
                </a:solidFill>
              </a:rPr>
              <a:t>Excellent time management skills</a:t>
            </a:r>
          </a:p>
          <a:p>
            <a:pPr marL="342900" indent="-342900">
              <a:buFont typeface="Arial"/>
              <a:buChar char="•"/>
            </a:pPr>
            <a:r>
              <a:rPr lang="en-US" sz="2200" dirty="0">
                <a:solidFill>
                  <a:schemeClr val="tx1"/>
                </a:solidFill>
              </a:rPr>
              <a:t>Able to use MS Office</a:t>
            </a:r>
          </a:p>
          <a:p>
            <a:pPr marL="342900" indent="-342900">
              <a:buFont typeface="Arial"/>
              <a:buChar char="•"/>
            </a:pPr>
            <a:r>
              <a:rPr lang="en-US" sz="2200" dirty="0">
                <a:solidFill>
                  <a:schemeClr val="tx1"/>
                </a:solidFill>
              </a:rPr>
              <a:t>Strong </a:t>
            </a:r>
            <a:r>
              <a:rPr lang="en-US" sz="2200" dirty="0" err="1">
                <a:solidFill>
                  <a:schemeClr val="tx1"/>
                </a:solidFill>
              </a:rPr>
              <a:t>organisational</a:t>
            </a:r>
            <a:r>
              <a:rPr lang="en-US" sz="2200" dirty="0">
                <a:solidFill>
                  <a:schemeClr val="tx1"/>
                </a:solidFill>
              </a:rPr>
              <a:t> skills</a:t>
            </a:r>
          </a:p>
          <a:p>
            <a:pPr marL="342900" indent="-342900">
              <a:buFont typeface="Arial"/>
              <a:buChar char="•"/>
            </a:pPr>
            <a:r>
              <a:rPr lang="en-US" sz="2200" dirty="0">
                <a:solidFill>
                  <a:schemeClr val="tx1"/>
                </a:solidFill>
              </a:rPr>
              <a:t>Able to resolve problems independently</a:t>
            </a:r>
          </a:p>
          <a:p>
            <a:pPr marL="342900" indent="-342900">
              <a:buFont typeface="Arial"/>
              <a:buChar char="•"/>
            </a:pPr>
            <a:r>
              <a:rPr lang="en-US" sz="2200" dirty="0">
                <a:solidFill>
                  <a:schemeClr val="tx1"/>
                </a:solidFill>
              </a:rPr>
              <a:t>Fluent in </a:t>
            </a:r>
            <a:r>
              <a:rPr lang="en-US" sz="2200" dirty="0" err="1">
                <a:solidFill>
                  <a:schemeClr val="tx1"/>
                </a:solidFill>
              </a:rPr>
              <a:t>Engish</a:t>
            </a:r>
            <a:endParaRPr lang="en-US" sz="2200" dirty="0">
              <a:solidFill>
                <a:schemeClr val="tx1"/>
              </a:solidFill>
            </a:endParaRPr>
          </a:p>
          <a:p>
            <a:pPr marL="342900" indent="-342900">
              <a:buFont typeface="Arial"/>
              <a:buChar char="•"/>
            </a:pPr>
            <a:r>
              <a:rPr lang="en-US" sz="2200" dirty="0">
                <a:solidFill>
                  <a:schemeClr val="tx1"/>
                </a:solidFill>
              </a:rPr>
              <a:t>Have at least a degree in culinary arts</a:t>
            </a:r>
          </a:p>
          <a:p>
            <a:pPr marL="342900" indent="-342900">
              <a:buFont typeface="Arial"/>
              <a:buChar char="•"/>
            </a:pPr>
            <a:r>
              <a:rPr lang="en-US" sz="2200" dirty="0">
                <a:solidFill>
                  <a:schemeClr val="tx1"/>
                </a:solidFill>
              </a:rPr>
              <a:t>Have at least 5 years experience as a chef</a:t>
            </a:r>
          </a:p>
          <a:p>
            <a:pPr marL="342900" indent="-342900">
              <a:buFont typeface="Arial"/>
              <a:buChar char="•"/>
            </a:pPr>
            <a:r>
              <a:rPr lang="en-US" sz="2200" dirty="0" err="1">
                <a:solidFill>
                  <a:schemeClr val="tx1"/>
                </a:solidFill>
              </a:rPr>
              <a:t>Specialised</a:t>
            </a:r>
            <a:r>
              <a:rPr lang="en-US" sz="2200" dirty="0">
                <a:solidFill>
                  <a:schemeClr val="tx1"/>
                </a:solidFill>
              </a:rPr>
              <a:t> in (</a:t>
            </a:r>
            <a:r>
              <a:rPr lang="en-US" sz="2200" dirty="0" err="1">
                <a:solidFill>
                  <a:schemeClr val="tx1"/>
                </a:solidFill>
              </a:rPr>
              <a:t>ie</a:t>
            </a:r>
            <a:r>
              <a:rPr lang="en-US" sz="2200" dirty="0">
                <a:solidFill>
                  <a:schemeClr val="tx1"/>
                </a:solidFill>
              </a:rPr>
              <a:t>. Western/Chinese/Japanese/etc.) cuisine</a:t>
            </a:r>
          </a:p>
        </p:txBody>
      </p:sp>
      <p:pic>
        <p:nvPicPr>
          <p:cNvPr id="7" name="Picture 6"/>
          <p:cNvPicPr>
            <a:picLocks noChangeAspect="1"/>
          </p:cNvPicPr>
          <p:nvPr/>
        </p:nvPicPr>
        <p:blipFill>
          <a:blip r:embed="rId2"/>
          <a:stretch>
            <a:fillRect/>
          </a:stretch>
        </p:blipFill>
        <p:spPr>
          <a:xfrm>
            <a:off x="6350306" y="2369893"/>
            <a:ext cx="2499627" cy="3756270"/>
          </a:xfrm>
          <a:prstGeom prst="rect">
            <a:avLst/>
          </a:prstGeom>
        </p:spPr>
      </p:pic>
    </p:spTree>
    <p:extLst>
      <p:ext uri="{BB962C8B-B14F-4D97-AF65-F5344CB8AC3E}">
        <p14:creationId xmlns:p14="http://schemas.microsoft.com/office/powerpoint/2010/main" val="1353337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Assignment</a:t>
            </a:r>
          </a:p>
        </p:txBody>
      </p:sp>
      <p:sp>
        <p:nvSpPr>
          <p:cNvPr id="3" name="Content Placeholder 2"/>
          <p:cNvSpPr>
            <a:spLocks noGrp="1"/>
          </p:cNvSpPr>
          <p:nvPr>
            <p:ph idx="1"/>
          </p:nvPr>
        </p:nvSpPr>
        <p:spPr/>
        <p:txBody>
          <a:bodyPr/>
          <a:lstStyle/>
          <a:p>
            <a:r>
              <a:rPr lang="en-US" sz="2400" dirty="0"/>
              <a:t>Explain how to conduct a job analysis and prepare a job description and person specification for an identified post. (36 marks)</a:t>
            </a:r>
          </a:p>
          <a:p>
            <a:endParaRPr lang="en-US" sz="2400" dirty="0"/>
          </a:p>
          <a:p>
            <a:r>
              <a:rPr lang="en-US" sz="2400" i="1" dirty="0"/>
              <a:t>Guide: A detailed explanation of how to conduct a job analysis and prepare a job description and person specification for an identified post is given which may include examples of the documents involved.</a:t>
            </a:r>
          </a:p>
        </p:txBody>
      </p:sp>
    </p:spTree>
    <p:extLst>
      <p:ext uri="{BB962C8B-B14F-4D97-AF65-F5344CB8AC3E}">
        <p14:creationId xmlns:p14="http://schemas.microsoft.com/office/powerpoint/2010/main" val="1041581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Methods of Advertising</a:t>
            </a:r>
          </a:p>
        </p:txBody>
      </p:sp>
      <p:sp>
        <p:nvSpPr>
          <p:cNvPr id="3" name="Content Placeholder 2"/>
          <p:cNvSpPr>
            <a:spLocks noGrp="1"/>
          </p:cNvSpPr>
          <p:nvPr>
            <p:ph idx="1"/>
          </p:nvPr>
        </p:nvSpPr>
        <p:spPr/>
        <p:txBody>
          <a:bodyPr>
            <a:noAutofit/>
          </a:bodyPr>
          <a:lstStyle/>
          <a:p>
            <a:pPr marL="0" indent="0">
              <a:buNone/>
            </a:pPr>
            <a:r>
              <a:rPr lang="en-US" sz="2400" dirty="0">
                <a:solidFill>
                  <a:srgbClr val="564B3C"/>
                </a:solidFill>
              </a:rPr>
              <a:t>Good </a:t>
            </a:r>
            <a:r>
              <a:rPr lang="en-US" sz="2400" i="1" dirty="0">
                <a:solidFill>
                  <a:srgbClr val="564B3C"/>
                </a:solidFill>
              </a:rPr>
              <a:t>equal opportunities (</a:t>
            </a:r>
            <a:r>
              <a:rPr lang="zh-CN" altLang="en-US" sz="2400" i="1" dirty="0">
                <a:latin typeface="华文楷体"/>
                <a:ea typeface="华文楷体"/>
                <a:cs typeface="华文楷体"/>
              </a:rPr>
              <a:t>平等机会</a:t>
            </a:r>
            <a:r>
              <a:rPr lang="en-US" sz="2400" i="1" dirty="0">
                <a:solidFill>
                  <a:srgbClr val="564B3C"/>
                </a:solidFill>
              </a:rPr>
              <a:t>) </a:t>
            </a:r>
            <a:r>
              <a:rPr lang="en-US" sz="2400" dirty="0">
                <a:solidFill>
                  <a:srgbClr val="564B3C"/>
                </a:solidFill>
              </a:rPr>
              <a:t>practice in recruitment advertising:</a:t>
            </a:r>
          </a:p>
          <a:p>
            <a:r>
              <a:rPr lang="en-US" sz="2400" i="1" dirty="0">
                <a:solidFill>
                  <a:srgbClr val="564B3C"/>
                </a:solidFill>
              </a:rPr>
              <a:t>Avoid (</a:t>
            </a:r>
            <a:r>
              <a:rPr lang="zh-CN" altLang="en-US" sz="2400" i="1" dirty="0">
                <a:latin typeface="华文楷体"/>
                <a:ea typeface="华文楷体"/>
                <a:cs typeface="华文楷体"/>
              </a:rPr>
              <a:t>避免</a:t>
            </a:r>
            <a:r>
              <a:rPr lang="en-US" sz="2400" i="1" dirty="0">
                <a:solidFill>
                  <a:srgbClr val="564B3C"/>
                </a:solidFill>
              </a:rPr>
              <a:t>)</a:t>
            </a:r>
            <a:r>
              <a:rPr lang="en-US" sz="2400" dirty="0">
                <a:solidFill>
                  <a:srgbClr val="564B3C"/>
                </a:solidFill>
              </a:rPr>
              <a:t> specifying age or requesting </a:t>
            </a:r>
            <a:r>
              <a:rPr lang="en-US" sz="2400" i="1" dirty="0">
                <a:solidFill>
                  <a:srgbClr val="564B3C"/>
                </a:solidFill>
              </a:rPr>
              <a:t>qualifications (</a:t>
            </a:r>
            <a:r>
              <a:rPr lang="zh-CN" altLang="en-US" sz="2400" i="1" dirty="0">
                <a:latin typeface="华文楷体"/>
                <a:ea typeface="华文楷体"/>
                <a:cs typeface="华文楷体"/>
              </a:rPr>
              <a:t>资格</a:t>
            </a:r>
            <a:r>
              <a:rPr lang="en-US" sz="2400" i="1" dirty="0">
                <a:solidFill>
                  <a:srgbClr val="564B3C"/>
                </a:solidFill>
              </a:rPr>
              <a:t>)</a:t>
            </a:r>
            <a:r>
              <a:rPr lang="en-US" sz="2400" dirty="0">
                <a:solidFill>
                  <a:srgbClr val="564B3C"/>
                </a:solidFill>
              </a:rPr>
              <a:t> that only the young may have.</a:t>
            </a:r>
          </a:p>
          <a:p>
            <a:r>
              <a:rPr lang="en-US" sz="2400" dirty="0">
                <a:solidFill>
                  <a:srgbClr val="564B3C"/>
                </a:solidFill>
              </a:rPr>
              <a:t>Avoid using terms such as ‘young’, ‘</a:t>
            </a:r>
            <a:r>
              <a:rPr lang="en-US" sz="2400" i="1" dirty="0">
                <a:solidFill>
                  <a:srgbClr val="564B3C"/>
                </a:solidFill>
              </a:rPr>
              <a:t>energetic</a:t>
            </a:r>
            <a:r>
              <a:rPr lang="en-US" sz="2400" dirty="0">
                <a:solidFill>
                  <a:srgbClr val="564B3C"/>
                </a:solidFill>
              </a:rPr>
              <a:t>’ </a:t>
            </a:r>
            <a:r>
              <a:rPr lang="en-US" sz="2400" i="1" dirty="0">
                <a:solidFill>
                  <a:srgbClr val="564B3C"/>
                </a:solidFill>
              </a:rPr>
              <a:t>(</a:t>
            </a:r>
            <a:r>
              <a:rPr lang="zh-CN" altLang="en-US" sz="2400" i="1" dirty="0">
                <a:latin typeface="华文楷体"/>
                <a:ea typeface="华文楷体"/>
                <a:cs typeface="华文楷体"/>
              </a:rPr>
              <a:t>有活力</a:t>
            </a:r>
            <a:r>
              <a:rPr lang="en-US" sz="2400" i="1" dirty="0">
                <a:solidFill>
                  <a:srgbClr val="564B3C"/>
                </a:solidFill>
              </a:rPr>
              <a:t>)</a:t>
            </a:r>
            <a:r>
              <a:rPr lang="en-US" sz="2400" dirty="0">
                <a:solidFill>
                  <a:srgbClr val="564B3C"/>
                </a:solidFill>
              </a:rPr>
              <a:t>, which again </a:t>
            </a:r>
            <a:r>
              <a:rPr lang="en-US" sz="2400" i="1" dirty="0">
                <a:solidFill>
                  <a:srgbClr val="564B3C"/>
                </a:solidFill>
              </a:rPr>
              <a:t>imply the suitability of young people (</a:t>
            </a:r>
            <a:r>
              <a:rPr lang="zh-CN" altLang="en-US" sz="2400" i="1" dirty="0">
                <a:latin typeface="华文楷体"/>
                <a:ea typeface="华文楷体"/>
                <a:cs typeface="华文楷体"/>
              </a:rPr>
              <a:t>意味着适合年轻人</a:t>
            </a:r>
            <a:r>
              <a:rPr lang="en-US" sz="2400" i="1" dirty="0">
                <a:solidFill>
                  <a:srgbClr val="564B3C"/>
                </a:solidFill>
              </a:rPr>
              <a:t>)</a:t>
            </a:r>
            <a:r>
              <a:rPr lang="en-US" sz="2400" dirty="0">
                <a:solidFill>
                  <a:srgbClr val="564B3C"/>
                </a:solidFill>
              </a:rPr>
              <a:t>.</a:t>
            </a:r>
          </a:p>
          <a:p>
            <a:r>
              <a:rPr lang="en-US" sz="2400" dirty="0">
                <a:solidFill>
                  <a:srgbClr val="564B3C"/>
                </a:solidFill>
              </a:rPr>
              <a:t>Avoid being gender specific in job titles and refer to potential candidates as ‘he/she’ or ‘they’.</a:t>
            </a:r>
          </a:p>
          <a:p>
            <a:pPr algn="just"/>
            <a:endParaRPr lang="en-US" sz="2400" dirty="0">
              <a:solidFill>
                <a:srgbClr val="564B3C"/>
              </a:solidFill>
            </a:endParaRPr>
          </a:p>
        </p:txBody>
      </p:sp>
    </p:spTree>
    <p:extLst>
      <p:ext uri="{BB962C8B-B14F-4D97-AF65-F5344CB8AC3E}">
        <p14:creationId xmlns:p14="http://schemas.microsoft.com/office/powerpoint/2010/main" val="3881691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Avoid photographs that show a particular type of applicant, for example showing a picture of all-male, all-white, twenty-something employees suggests that you are looking for this type of person.</a:t>
            </a:r>
          </a:p>
          <a:p>
            <a:r>
              <a:rPr lang="en-US" sz="2400" dirty="0"/>
              <a:t>Avoid </a:t>
            </a:r>
            <a:r>
              <a:rPr lang="en-US" sz="2400" i="1" dirty="0"/>
              <a:t>symbols (</a:t>
            </a:r>
            <a:r>
              <a:rPr lang="zh-CN" altLang="en-US" sz="2400" i="1" dirty="0">
                <a:latin typeface="华文楷体"/>
                <a:ea typeface="华文楷体"/>
                <a:cs typeface="华文楷体"/>
              </a:rPr>
              <a:t>符号</a:t>
            </a:r>
            <a:r>
              <a:rPr lang="en-US" sz="2400" i="1" dirty="0"/>
              <a:t>)</a:t>
            </a:r>
            <a:r>
              <a:rPr lang="en-US" sz="2400" dirty="0"/>
              <a:t> or visuals that represent strength and power - usually associated with a male, for example certain types of animals such as tigers and lions.</a:t>
            </a:r>
          </a:p>
          <a:p>
            <a:endParaRPr lang="en-US" sz="2400" dirty="0"/>
          </a:p>
        </p:txBody>
      </p:sp>
      <p:pic>
        <p:nvPicPr>
          <p:cNvPr id="4" name="Picture 3"/>
          <p:cNvPicPr>
            <a:picLocks noChangeAspect="1"/>
          </p:cNvPicPr>
          <p:nvPr/>
        </p:nvPicPr>
        <p:blipFill>
          <a:blip r:embed="rId2"/>
          <a:stretch>
            <a:fillRect/>
          </a:stretch>
        </p:blipFill>
        <p:spPr>
          <a:xfrm>
            <a:off x="6270965" y="4001386"/>
            <a:ext cx="2540000" cy="2616200"/>
          </a:xfrm>
          <a:prstGeom prst="rect">
            <a:avLst/>
          </a:prstGeom>
        </p:spPr>
      </p:pic>
    </p:spTree>
    <p:extLst>
      <p:ext uri="{BB962C8B-B14F-4D97-AF65-F5344CB8AC3E}">
        <p14:creationId xmlns:p14="http://schemas.microsoft.com/office/powerpoint/2010/main" val="2535825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Avoid </a:t>
            </a:r>
            <a:r>
              <a:rPr lang="en-US" sz="2400" i="1" dirty="0"/>
              <a:t>overstating (</a:t>
            </a:r>
            <a:r>
              <a:rPr lang="zh-CN" altLang="en-US" sz="2400" i="1" dirty="0">
                <a:latin typeface="华文楷体"/>
                <a:ea typeface="华文楷体"/>
                <a:cs typeface="华文楷体"/>
              </a:rPr>
              <a:t>夸大</a:t>
            </a:r>
            <a:r>
              <a:rPr lang="en-US" sz="2400" i="1" dirty="0"/>
              <a:t>)</a:t>
            </a:r>
            <a:r>
              <a:rPr lang="en-US" sz="2400" dirty="0"/>
              <a:t> the job - you may get somebody who is </a:t>
            </a:r>
            <a:r>
              <a:rPr lang="en-US" sz="2400" i="1" dirty="0"/>
              <a:t>highly qualified (</a:t>
            </a:r>
            <a:r>
              <a:rPr lang="zh-CN" altLang="en-US" sz="2400" i="1" dirty="0">
                <a:latin typeface="华文楷体"/>
                <a:ea typeface="华文楷体"/>
                <a:cs typeface="华文楷体"/>
              </a:rPr>
              <a:t>高素质的</a:t>
            </a:r>
            <a:r>
              <a:rPr lang="en-US" sz="2400" i="1" dirty="0"/>
              <a:t>) </a:t>
            </a:r>
            <a:r>
              <a:rPr lang="en-US" sz="2400" dirty="0"/>
              <a:t>but who is not the most suitable person for the job.</a:t>
            </a:r>
          </a:p>
          <a:p>
            <a:r>
              <a:rPr lang="en-US" sz="2400" dirty="0"/>
              <a:t>The job description and person specification </a:t>
            </a:r>
            <a:r>
              <a:rPr lang="en-US" sz="2400" i="1" dirty="0"/>
              <a:t>should always be the basis (</a:t>
            </a:r>
            <a:r>
              <a:rPr lang="zh-CN" altLang="en-US" sz="2400" i="1" dirty="0">
                <a:latin typeface="华文楷体"/>
                <a:ea typeface="华文楷体"/>
                <a:cs typeface="华文楷体"/>
              </a:rPr>
              <a:t>应始终是基础</a:t>
            </a:r>
            <a:r>
              <a:rPr lang="en-US" sz="2400" i="1" dirty="0"/>
              <a:t>)</a:t>
            </a:r>
            <a:r>
              <a:rPr lang="en-US" sz="2400" dirty="0"/>
              <a:t> of a recruitment advertisement.</a:t>
            </a:r>
          </a:p>
          <a:p>
            <a:endParaRPr lang="en-US" sz="2400" dirty="0"/>
          </a:p>
        </p:txBody>
      </p:sp>
      <p:pic>
        <p:nvPicPr>
          <p:cNvPr id="4" name="Picture 3"/>
          <p:cNvPicPr>
            <a:picLocks noChangeAspect="1"/>
          </p:cNvPicPr>
          <p:nvPr/>
        </p:nvPicPr>
        <p:blipFill>
          <a:blip r:embed="rId2"/>
          <a:stretch>
            <a:fillRect/>
          </a:stretch>
        </p:blipFill>
        <p:spPr>
          <a:xfrm>
            <a:off x="6455036" y="2996039"/>
            <a:ext cx="2324100" cy="3492500"/>
          </a:xfrm>
          <a:prstGeom prst="rect">
            <a:avLst/>
          </a:prstGeom>
        </p:spPr>
      </p:pic>
    </p:spTree>
    <p:extLst>
      <p:ext uri="{BB962C8B-B14F-4D97-AF65-F5344CB8AC3E}">
        <p14:creationId xmlns:p14="http://schemas.microsoft.com/office/powerpoint/2010/main" val="273385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Four main choices in Press Advertising</a:t>
            </a:r>
          </a:p>
        </p:txBody>
      </p:sp>
      <p:sp>
        <p:nvSpPr>
          <p:cNvPr id="3" name="Content Placeholder 2"/>
          <p:cNvSpPr>
            <a:spLocks noGrp="1"/>
          </p:cNvSpPr>
          <p:nvPr>
            <p:ph idx="1"/>
          </p:nvPr>
        </p:nvSpPr>
        <p:spPr/>
        <p:txBody>
          <a:bodyPr/>
          <a:lstStyle/>
          <a:p>
            <a:r>
              <a:rPr lang="en-US" b="1" u="sng" dirty="0"/>
              <a:t>The National Press</a:t>
            </a:r>
            <a:r>
              <a:rPr lang="en-US" b="1" dirty="0"/>
              <a:t> </a:t>
            </a:r>
            <a:r>
              <a:rPr lang="en-US" dirty="0"/>
              <a:t>- this is usually in the ‘quality’ press such </a:t>
            </a:r>
            <a:r>
              <a:rPr lang="en-US" i="1" dirty="0"/>
              <a:t>The Times, The Telegraph </a:t>
            </a:r>
            <a:r>
              <a:rPr lang="en-US" dirty="0"/>
              <a:t>and </a:t>
            </a:r>
            <a:r>
              <a:rPr lang="en-US" i="1" dirty="0"/>
              <a:t>The Guardian </a:t>
            </a:r>
            <a:r>
              <a:rPr lang="en-US" dirty="0"/>
              <a:t>in the UK. These papers tend to feature different types of jobs on different days.</a:t>
            </a:r>
          </a:p>
          <a:p>
            <a:r>
              <a:rPr lang="en-US" b="1" u="sng" dirty="0"/>
              <a:t>Local Press</a:t>
            </a:r>
            <a:r>
              <a:rPr lang="en-US" b="1" dirty="0"/>
              <a:t> </a:t>
            </a:r>
            <a:r>
              <a:rPr lang="en-US" dirty="0"/>
              <a:t>- often the best choice for non-specialist jobs, as they will reach a wide audience if you are looking for local </a:t>
            </a:r>
            <a:r>
              <a:rPr lang="en-US" dirty="0" err="1"/>
              <a:t>labour</a:t>
            </a:r>
            <a:r>
              <a:rPr lang="en-US" dirty="0"/>
              <a:t>. Some city-based papers have a huge circulation, some local papers are part of a group of publications and may offer reduced rates in their sister papers.</a:t>
            </a:r>
          </a:p>
          <a:p>
            <a:pPr marL="114300" indent="0" algn="just">
              <a:buNone/>
            </a:pPr>
            <a:endParaRPr lang="en-US" dirty="0"/>
          </a:p>
          <a:p>
            <a:pPr marL="114300" indent="0" algn="just">
              <a:buNone/>
            </a:pPr>
            <a:endParaRPr lang="en-US" dirty="0"/>
          </a:p>
        </p:txBody>
      </p:sp>
    </p:spTree>
    <p:extLst>
      <p:ext uri="{BB962C8B-B14F-4D97-AF65-F5344CB8AC3E}">
        <p14:creationId xmlns:p14="http://schemas.microsoft.com/office/powerpoint/2010/main" val="3934750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991228723"/>
              </p:ext>
            </p:extLst>
          </p:nvPr>
        </p:nvGraphicFramePr>
        <p:xfrm>
          <a:off x="388074" y="673712"/>
          <a:ext cx="7529165" cy="5857239"/>
        </p:xfrm>
        <a:graphic>
          <a:graphicData uri="http://schemas.openxmlformats.org/drawingml/2006/table">
            <a:tbl>
              <a:tblPr firstRow="1" bandRow="1">
                <a:tableStyleId>{5C22544A-7EE6-4342-B048-85BDC9FD1C3A}</a:tableStyleId>
              </a:tblPr>
              <a:tblGrid>
                <a:gridCol w="2185029">
                  <a:extLst>
                    <a:ext uri="{9D8B030D-6E8A-4147-A177-3AD203B41FA5}">
                      <a16:colId xmlns:a16="http://schemas.microsoft.com/office/drawing/2014/main" val="20000"/>
                    </a:ext>
                  </a:extLst>
                </a:gridCol>
                <a:gridCol w="2818496">
                  <a:extLst>
                    <a:ext uri="{9D8B030D-6E8A-4147-A177-3AD203B41FA5}">
                      <a16:colId xmlns:a16="http://schemas.microsoft.com/office/drawing/2014/main" val="20001"/>
                    </a:ext>
                  </a:extLst>
                </a:gridCol>
                <a:gridCol w="2525640">
                  <a:extLst>
                    <a:ext uri="{9D8B030D-6E8A-4147-A177-3AD203B41FA5}">
                      <a16:colId xmlns:a16="http://schemas.microsoft.com/office/drawing/2014/main" val="20002"/>
                    </a:ext>
                  </a:extLst>
                </a:gridCol>
              </a:tblGrid>
              <a:tr h="370840">
                <a:tc>
                  <a:txBody>
                    <a:bodyPr/>
                    <a:lstStyle/>
                    <a:p>
                      <a:pPr algn="ctr"/>
                      <a:r>
                        <a:rPr lang="en-US" b="1" dirty="0"/>
                        <a:t>Location</a:t>
                      </a:r>
                    </a:p>
                  </a:txBody>
                  <a:tcPr/>
                </a:tc>
                <a:tc>
                  <a:txBody>
                    <a:bodyPr/>
                    <a:lstStyle/>
                    <a:p>
                      <a:pPr algn="ctr"/>
                      <a:r>
                        <a:rPr lang="en-US" dirty="0"/>
                        <a:t>Advantages</a:t>
                      </a:r>
                    </a:p>
                  </a:txBody>
                  <a:tcPr/>
                </a:tc>
                <a:tc>
                  <a:txBody>
                    <a:bodyPr/>
                    <a:lstStyle/>
                    <a:p>
                      <a:pPr algn="ctr"/>
                      <a:r>
                        <a:rPr lang="en-US" dirty="0"/>
                        <a:t>Disadvantages</a:t>
                      </a:r>
                    </a:p>
                  </a:txBody>
                  <a:tcPr/>
                </a:tc>
                <a:extLst>
                  <a:ext uri="{0D108BD9-81ED-4DB2-BD59-A6C34878D82A}">
                    <a16:rowId xmlns:a16="http://schemas.microsoft.com/office/drawing/2014/main" val="10000"/>
                  </a:ext>
                </a:extLst>
              </a:tr>
              <a:tr h="370840">
                <a:tc>
                  <a:txBody>
                    <a:bodyPr/>
                    <a:lstStyle/>
                    <a:p>
                      <a:pPr algn="l"/>
                      <a:r>
                        <a:rPr lang="en-US" dirty="0">
                          <a:solidFill>
                            <a:srgbClr val="564B3C"/>
                          </a:solidFill>
                        </a:rPr>
                        <a:t>National</a:t>
                      </a:r>
                      <a:r>
                        <a:rPr lang="en-US" baseline="0" dirty="0">
                          <a:solidFill>
                            <a:srgbClr val="564B3C"/>
                          </a:solidFill>
                        </a:rPr>
                        <a:t> Press</a:t>
                      </a:r>
                      <a:endParaRPr lang="en-US" dirty="0">
                        <a:solidFill>
                          <a:srgbClr val="564B3C"/>
                        </a:solidFill>
                      </a:endParaRPr>
                    </a:p>
                  </a:txBody>
                  <a:tcPr/>
                </a:tc>
                <a:tc>
                  <a:txBody>
                    <a:bodyPr/>
                    <a:lstStyle/>
                    <a:p>
                      <a:pPr marL="285750" indent="-285750" algn="l">
                        <a:buFont typeface="Arial"/>
                        <a:buChar char="•"/>
                      </a:pPr>
                      <a:r>
                        <a:rPr lang="en-US" dirty="0">
                          <a:solidFill>
                            <a:srgbClr val="564B3C"/>
                          </a:solidFill>
                          <a:latin typeface="+mn-lt"/>
                        </a:rPr>
                        <a:t>Good for senior posts</a:t>
                      </a:r>
                      <a:r>
                        <a:rPr lang="en-US" baseline="0" dirty="0">
                          <a:solidFill>
                            <a:srgbClr val="564B3C"/>
                          </a:solidFill>
                          <a:latin typeface="+mn-lt"/>
                        </a:rPr>
                        <a:t> or those where skills are scarce </a:t>
                      </a:r>
                    </a:p>
                    <a:p>
                      <a:pPr marL="285750" indent="-285750" algn="l">
                        <a:buFont typeface="Arial"/>
                        <a:buChar char="•"/>
                      </a:pPr>
                      <a:r>
                        <a:rPr lang="en-US" baseline="0" dirty="0">
                          <a:solidFill>
                            <a:srgbClr val="564B3C"/>
                          </a:solidFill>
                          <a:latin typeface="+mn-lt"/>
                        </a:rPr>
                        <a:t>Will reach national audience</a:t>
                      </a:r>
                    </a:p>
                  </a:txBody>
                  <a:tcPr/>
                </a:tc>
                <a:tc>
                  <a:txBody>
                    <a:bodyPr/>
                    <a:lstStyle/>
                    <a:p>
                      <a:pPr marL="285750" indent="-285750" algn="l">
                        <a:buFont typeface="Arial"/>
                        <a:buChar char="•"/>
                      </a:pPr>
                      <a:r>
                        <a:rPr lang="en-US" dirty="0">
                          <a:solidFill>
                            <a:srgbClr val="564B3C"/>
                          </a:solidFill>
                          <a:latin typeface="+mn-lt"/>
                        </a:rPr>
                        <a:t>Costly – based</a:t>
                      </a:r>
                      <a:r>
                        <a:rPr lang="en-US" baseline="0" dirty="0">
                          <a:solidFill>
                            <a:srgbClr val="564B3C"/>
                          </a:solidFill>
                          <a:latin typeface="+mn-lt"/>
                        </a:rPr>
                        <a:t> on size of advert and location on the page</a:t>
                      </a:r>
                      <a:endParaRPr lang="en-US" dirty="0">
                        <a:solidFill>
                          <a:srgbClr val="564B3C"/>
                        </a:solidFill>
                        <a:latin typeface="+mn-lt"/>
                      </a:endParaRPr>
                    </a:p>
                  </a:txBody>
                  <a:tcPr/>
                </a:tc>
                <a:extLst>
                  <a:ext uri="{0D108BD9-81ED-4DB2-BD59-A6C34878D82A}">
                    <a16:rowId xmlns:a16="http://schemas.microsoft.com/office/drawing/2014/main" val="10001"/>
                  </a:ext>
                </a:extLst>
              </a:tr>
              <a:tr h="370840">
                <a:tc>
                  <a:txBody>
                    <a:bodyPr/>
                    <a:lstStyle/>
                    <a:p>
                      <a:pPr algn="l"/>
                      <a:r>
                        <a:rPr lang="en-US" dirty="0">
                          <a:solidFill>
                            <a:srgbClr val="564B3C"/>
                          </a:solidFill>
                        </a:rPr>
                        <a:t>Local Press</a:t>
                      </a:r>
                    </a:p>
                  </a:txBody>
                  <a:tcPr/>
                </a:tc>
                <a:tc>
                  <a:txBody>
                    <a:bodyPr/>
                    <a:lstStyle/>
                    <a:p>
                      <a:pPr marL="285750" indent="-285750" algn="l">
                        <a:buFont typeface="Arial"/>
                        <a:buChar char="•"/>
                      </a:pPr>
                      <a:r>
                        <a:rPr lang="en-US" baseline="0" dirty="0">
                          <a:solidFill>
                            <a:srgbClr val="564B3C"/>
                          </a:solidFill>
                          <a:latin typeface="+mn-lt"/>
                        </a:rPr>
                        <a:t>Good for all and senior and highly </a:t>
                      </a:r>
                      <a:r>
                        <a:rPr lang="en-US" baseline="0" dirty="0" err="1">
                          <a:solidFill>
                            <a:srgbClr val="564B3C"/>
                          </a:solidFill>
                          <a:latin typeface="+mn-lt"/>
                        </a:rPr>
                        <a:t>specialised</a:t>
                      </a:r>
                      <a:r>
                        <a:rPr lang="en-US" baseline="0" dirty="0">
                          <a:solidFill>
                            <a:srgbClr val="564B3C"/>
                          </a:solidFill>
                          <a:latin typeface="+mn-lt"/>
                        </a:rPr>
                        <a:t> posts</a:t>
                      </a:r>
                    </a:p>
                    <a:p>
                      <a:pPr marL="285750" indent="-285750" algn="l">
                        <a:buFont typeface="Arial"/>
                        <a:buChar char="•"/>
                      </a:pPr>
                      <a:r>
                        <a:rPr lang="en-US" baseline="0" dirty="0">
                          <a:solidFill>
                            <a:srgbClr val="564B3C"/>
                          </a:solidFill>
                          <a:latin typeface="+mn-lt"/>
                        </a:rPr>
                        <a:t>Relatively inexpensive</a:t>
                      </a:r>
                    </a:p>
                  </a:txBody>
                  <a:tcPr/>
                </a:tc>
                <a:tc>
                  <a:txBody>
                    <a:bodyPr/>
                    <a:lstStyle/>
                    <a:p>
                      <a:pPr marL="285750" indent="-285750" algn="l">
                        <a:buFont typeface="Arial"/>
                        <a:buChar char="•"/>
                      </a:pPr>
                      <a:r>
                        <a:rPr lang="en-US" dirty="0">
                          <a:solidFill>
                            <a:srgbClr val="564B3C"/>
                          </a:solidFill>
                          <a:latin typeface="+mn-lt"/>
                        </a:rPr>
                        <a:t>May not look as professional as advertising in the nationals</a:t>
                      </a:r>
                    </a:p>
                    <a:p>
                      <a:pPr marL="285750" indent="-285750" algn="l">
                        <a:buFont typeface="Arial"/>
                        <a:buChar char="•"/>
                      </a:pPr>
                      <a:r>
                        <a:rPr lang="en-US" dirty="0">
                          <a:solidFill>
                            <a:srgbClr val="564B3C"/>
                          </a:solidFill>
                          <a:latin typeface="+mn-lt"/>
                        </a:rPr>
                        <a:t>Can</a:t>
                      </a:r>
                      <a:r>
                        <a:rPr lang="en-US" baseline="0" dirty="0">
                          <a:solidFill>
                            <a:srgbClr val="564B3C"/>
                          </a:solidFill>
                          <a:latin typeface="+mn-lt"/>
                        </a:rPr>
                        <a:t> miss some able applicants who may live out of area</a:t>
                      </a:r>
                      <a:endParaRPr lang="en-US" dirty="0">
                        <a:solidFill>
                          <a:srgbClr val="564B3C"/>
                        </a:solidFill>
                        <a:latin typeface="+mn-lt"/>
                      </a:endParaRPr>
                    </a:p>
                  </a:txBody>
                  <a:tcPr/>
                </a:tc>
                <a:extLst>
                  <a:ext uri="{0D108BD9-81ED-4DB2-BD59-A6C34878D82A}">
                    <a16:rowId xmlns:a16="http://schemas.microsoft.com/office/drawing/2014/main" val="10002"/>
                  </a:ext>
                </a:extLst>
              </a:tr>
              <a:tr h="370840">
                <a:tc>
                  <a:txBody>
                    <a:bodyPr/>
                    <a:lstStyle/>
                    <a:p>
                      <a:pPr algn="l"/>
                      <a:r>
                        <a:rPr lang="en-US" dirty="0">
                          <a:solidFill>
                            <a:srgbClr val="564B3C"/>
                          </a:solidFill>
                        </a:rPr>
                        <a:t>Trade Press</a:t>
                      </a:r>
                    </a:p>
                  </a:txBody>
                  <a:tcPr/>
                </a:tc>
                <a:tc>
                  <a:txBody>
                    <a:bodyPr/>
                    <a:lstStyle/>
                    <a:p>
                      <a:pPr marL="285750" indent="-285750" algn="l">
                        <a:buFont typeface="Arial"/>
                        <a:buChar char="•"/>
                      </a:pPr>
                      <a:r>
                        <a:rPr lang="en-US" baseline="0" dirty="0">
                          <a:solidFill>
                            <a:srgbClr val="564B3C"/>
                          </a:solidFill>
                          <a:latin typeface="+mn-lt"/>
                        </a:rPr>
                        <a:t>Good for </a:t>
                      </a:r>
                      <a:r>
                        <a:rPr lang="en-US" baseline="0" dirty="0" err="1">
                          <a:solidFill>
                            <a:srgbClr val="564B3C"/>
                          </a:solidFill>
                          <a:latin typeface="+mn-lt"/>
                        </a:rPr>
                        <a:t>specialised</a:t>
                      </a:r>
                      <a:r>
                        <a:rPr lang="en-US" baseline="0" dirty="0">
                          <a:solidFill>
                            <a:srgbClr val="564B3C"/>
                          </a:solidFill>
                          <a:latin typeface="+mn-lt"/>
                        </a:rPr>
                        <a:t> and technical posts </a:t>
                      </a:r>
                    </a:p>
                    <a:p>
                      <a:pPr marL="285750" indent="-285750" algn="l">
                        <a:buFont typeface="Arial"/>
                        <a:buChar char="•"/>
                      </a:pPr>
                      <a:r>
                        <a:rPr lang="en-US" baseline="0" dirty="0">
                          <a:solidFill>
                            <a:srgbClr val="564B3C"/>
                          </a:solidFill>
                          <a:latin typeface="+mn-lt"/>
                        </a:rPr>
                        <a:t>Usually a mid – priced option</a:t>
                      </a:r>
                    </a:p>
                  </a:txBody>
                  <a:tcPr/>
                </a:tc>
                <a:tc>
                  <a:txBody>
                    <a:bodyPr/>
                    <a:lstStyle/>
                    <a:p>
                      <a:pPr marL="285750" indent="-285750" algn="l">
                        <a:buFont typeface="Arial"/>
                        <a:buChar char="•"/>
                      </a:pPr>
                      <a:r>
                        <a:rPr lang="en-US" dirty="0">
                          <a:solidFill>
                            <a:srgbClr val="564B3C"/>
                          </a:solidFill>
                          <a:latin typeface="+mn-lt"/>
                        </a:rPr>
                        <a:t>Be wary of claims</a:t>
                      </a:r>
                      <a:r>
                        <a:rPr lang="en-US" baseline="0" dirty="0">
                          <a:solidFill>
                            <a:srgbClr val="564B3C"/>
                          </a:solidFill>
                          <a:latin typeface="+mn-lt"/>
                        </a:rPr>
                        <a:t> for large readership figures which may not be the same as publications sold</a:t>
                      </a:r>
                      <a:endParaRPr lang="en-US" dirty="0">
                        <a:solidFill>
                          <a:srgbClr val="564B3C"/>
                        </a:solidFill>
                        <a:latin typeface="+mn-lt"/>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09486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433486504"/>
              </p:ext>
            </p:extLst>
          </p:nvPr>
        </p:nvGraphicFramePr>
        <p:xfrm>
          <a:off x="388074" y="2191297"/>
          <a:ext cx="8343596" cy="2108199"/>
        </p:xfrm>
        <a:graphic>
          <a:graphicData uri="http://schemas.openxmlformats.org/drawingml/2006/table">
            <a:tbl>
              <a:tblPr firstRow="1" bandRow="1">
                <a:tableStyleId>{5C22544A-7EE6-4342-B048-85BDC9FD1C3A}</a:tableStyleId>
              </a:tblPr>
              <a:tblGrid>
                <a:gridCol w="2745918">
                  <a:extLst>
                    <a:ext uri="{9D8B030D-6E8A-4147-A177-3AD203B41FA5}">
                      <a16:colId xmlns:a16="http://schemas.microsoft.com/office/drawing/2014/main" val="20000"/>
                    </a:ext>
                  </a:extLst>
                </a:gridCol>
                <a:gridCol w="2798839">
                  <a:extLst>
                    <a:ext uri="{9D8B030D-6E8A-4147-A177-3AD203B41FA5}">
                      <a16:colId xmlns:a16="http://schemas.microsoft.com/office/drawing/2014/main" val="20001"/>
                    </a:ext>
                  </a:extLst>
                </a:gridCol>
                <a:gridCol w="2798839">
                  <a:extLst>
                    <a:ext uri="{9D8B030D-6E8A-4147-A177-3AD203B41FA5}">
                      <a16:colId xmlns:a16="http://schemas.microsoft.com/office/drawing/2014/main" val="20002"/>
                    </a:ext>
                  </a:extLst>
                </a:gridCol>
              </a:tblGrid>
              <a:tr h="370840">
                <a:tc>
                  <a:txBody>
                    <a:bodyPr/>
                    <a:lstStyle/>
                    <a:p>
                      <a:pPr algn="ctr"/>
                      <a:r>
                        <a:rPr lang="en-US" dirty="0"/>
                        <a:t>Location</a:t>
                      </a:r>
                    </a:p>
                  </a:txBody>
                  <a:tcPr/>
                </a:tc>
                <a:tc>
                  <a:txBody>
                    <a:bodyPr/>
                    <a:lstStyle/>
                    <a:p>
                      <a:pPr algn="ctr"/>
                      <a:r>
                        <a:rPr lang="en-US" dirty="0"/>
                        <a:t>Advantages</a:t>
                      </a:r>
                    </a:p>
                  </a:txBody>
                  <a:tcPr/>
                </a:tc>
                <a:tc>
                  <a:txBody>
                    <a:bodyPr/>
                    <a:lstStyle/>
                    <a:p>
                      <a:pPr algn="ctr"/>
                      <a:r>
                        <a:rPr lang="en-US" dirty="0"/>
                        <a:t>Disadvantages</a:t>
                      </a:r>
                    </a:p>
                  </a:txBody>
                  <a:tcPr/>
                </a:tc>
                <a:extLst>
                  <a:ext uri="{0D108BD9-81ED-4DB2-BD59-A6C34878D82A}">
                    <a16:rowId xmlns:a16="http://schemas.microsoft.com/office/drawing/2014/main" val="10000"/>
                  </a:ext>
                </a:extLst>
              </a:tr>
              <a:tr h="370840">
                <a:tc>
                  <a:txBody>
                    <a:bodyPr/>
                    <a:lstStyle/>
                    <a:p>
                      <a:pPr algn="l"/>
                      <a:r>
                        <a:rPr lang="en-US" dirty="0">
                          <a:solidFill>
                            <a:srgbClr val="564B3C"/>
                          </a:solidFill>
                        </a:rPr>
                        <a:t>Minority Press</a:t>
                      </a:r>
                    </a:p>
                  </a:txBody>
                  <a:tcPr/>
                </a:tc>
                <a:tc>
                  <a:txBody>
                    <a:bodyPr/>
                    <a:lstStyle/>
                    <a:p>
                      <a:pPr marL="285750" indent="-285750" algn="l">
                        <a:buFont typeface="Arial"/>
                        <a:buChar char="•"/>
                      </a:pPr>
                      <a:r>
                        <a:rPr lang="en-US" dirty="0">
                          <a:solidFill>
                            <a:srgbClr val="564B3C"/>
                          </a:solidFill>
                        </a:rPr>
                        <a:t>Will clearly target</a:t>
                      </a:r>
                      <a:r>
                        <a:rPr lang="en-US" baseline="0" dirty="0">
                          <a:solidFill>
                            <a:srgbClr val="564B3C"/>
                          </a:solidFill>
                        </a:rPr>
                        <a:t> certain sectors of the population</a:t>
                      </a:r>
                    </a:p>
                    <a:p>
                      <a:pPr marL="285750" indent="-285750" algn="l">
                        <a:buFont typeface="Arial"/>
                        <a:buChar char="•"/>
                      </a:pPr>
                      <a:r>
                        <a:rPr lang="en-US" baseline="0" dirty="0">
                          <a:solidFill>
                            <a:srgbClr val="564B3C"/>
                          </a:solidFill>
                        </a:rPr>
                        <a:t>Can be an expensive option</a:t>
                      </a:r>
                    </a:p>
                  </a:txBody>
                  <a:tcPr/>
                </a:tc>
                <a:tc>
                  <a:txBody>
                    <a:bodyPr/>
                    <a:lstStyle/>
                    <a:p>
                      <a:pPr marL="285750" indent="-285750" algn="l">
                        <a:buFont typeface="Arial"/>
                        <a:buChar char="•"/>
                      </a:pPr>
                      <a:r>
                        <a:rPr lang="en-US" dirty="0">
                          <a:solidFill>
                            <a:srgbClr val="564B3C"/>
                          </a:solidFill>
                        </a:rPr>
                        <a:t>May miss</a:t>
                      </a:r>
                      <a:r>
                        <a:rPr lang="en-US" baseline="0" dirty="0">
                          <a:solidFill>
                            <a:srgbClr val="564B3C"/>
                          </a:solidFill>
                        </a:rPr>
                        <a:t> a wider audience </a:t>
                      </a:r>
                    </a:p>
                    <a:p>
                      <a:pPr marL="285750" indent="-285750" algn="l">
                        <a:buFont typeface="Arial"/>
                        <a:buChar char="•"/>
                      </a:pPr>
                      <a:r>
                        <a:rPr lang="en-US" baseline="0" dirty="0">
                          <a:solidFill>
                            <a:srgbClr val="564B3C"/>
                          </a:solidFill>
                        </a:rPr>
                        <a:t>Could be additional costs involved if the advert needs translating</a:t>
                      </a:r>
                      <a:endParaRPr lang="en-US" dirty="0">
                        <a:solidFill>
                          <a:srgbClr val="564B3C"/>
                        </a:solidFill>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81919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Getting the best from the press</a:t>
            </a:r>
            <a:endParaRPr lang="en-US" dirty="0"/>
          </a:p>
        </p:txBody>
      </p:sp>
      <p:sp>
        <p:nvSpPr>
          <p:cNvPr id="3" name="Content Placeholder 2"/>
          <p:cNvSpPr>
            <a:spLocks noGrp="1"/>
          </p:cNvSpPr>
          <p:nvPr>
            <p:ph idx="1"/>
          </p:nvPr>
        </p:nvSpPr>
        <p:spPr>
          <a:xfrm>
            <a:off x="498475" y="1600200"/>
            <a:ext cx="7556500" cy="4525963"/>
          </a:xfrm>
        </p:spPr>
        <p:txBody>
          <a:bodyPr/>
          <a:lstStyle/>
          <a:p>
            <a:pPr marL="0" indent="0">
              <a:buNone/>
            </a:pPr>
            <a:r>
              <a:rPr lang="en-US" sz="2400" dirty="0"/>
              <a:t>Before advertising in the press, make sure you know the following:</a:t>
            </a:r>
          </a:p>
          <a:p>
            <a:r>
              <a:rPr lang="en-US" sz="2400" dirty="0"/>
              <a:t>The paper’s circulation figures (how many papers they </a:t>
            </a:r>
            <a:r>
              <a:rPr lang="en-US" sz="2400" i="1" dirty="0"/>
              <a:t>distribute </a:t>
            </a:r>
            <a:r>
              <a:rPr lang="zh-CN" altLang="en-US" sz="2400" i="1" dirty="0">
                <a:latin typeface="华文楷体"/>
                <a:ea typeface="华文楷体"/>
                <a:cs typeface="华文楷体"/>
              </a:rPr>
              <a:t>分配</a:t>
            </a:r>
            <a:r>
              <a:rPr lang="en-US" altLang="zh-CN" sz="2400" dirty="0"/>
              <a:t> </a:t>
            </a:r>
            <a:r>
              <a:rPr lang="en-US" sz="2400" dirty="0"/>
              <a:t>in a day) and / or readership profile (who reads the paper).</a:t>
            </a:r>
          </a:p>
          <a:p>
            <a:r>
              <a:rPr lang="en-US" sz="2400" dirty="0"/>
              <a:t>The paper’s </a:t>
            </a:r>
            <a:r>
              <a:rPr lang="en-US" sz="2400" i="1" dirty="0"/>
              <a:t>geographical coverage (</a:t>
            </a:r>
            <a:r>
              <a:rPr lang="zh-CN" altLang="en-US" sz="2400" i="1" dirty="0">
                <a:latin typeface="华文楷体"/>
                <a:ea typeface="华文楷体"/>
                <a:cs typeface="华文楷体"/>
              </a:rPr>
              <a:t>地域覆盖范围</a:t>
            </a:r>
            <a:r>
              <a:rPr lang="en-US" sz="2400" i="1" dirty="0"/>
              <a:t>)</a:t>
            </a:r>
            <a:r>
              <a:rPr lang="en-US" sz="2400" dirty="0"/>
              <a:t>.</a:t>
            </a:r>
          </a:p>
          <a:p>
            <a:r>
              <a:rPr lang="en-US" sz="2400" dirty="0"/>
              <a:t>The best day to advertise for the post you have available.</a:t>
            </a:r>
          </a:p>
          <a:p>
            <a:r>
              <a:rPr lang="en-US" sz="2400" dirty="0"/>
              <a:t>On which page of the publication your advert will appear.</a:t>
            </a:r>
          </a:p>
          <a:p>
            <a:endParaRPr lang="en-US" sz="2400" dirty="0"/>
          </a:p>
          <a:p>
            <a:endParaRPr lang="en-US" sz="2400" dirty="0"/>
          </a:p>
        </p:txBody>
      </p:sp>
    </p:spTree>
    <p:extLst>
      <p:ext uri="{BB962C8B-B14F-4D97-AF65-F5344CB8AC3E}">
        <p14:creationId xmlns:p14="http://schemas.microsoft.com/office/powerpoint/2010/main" val="2641641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What is the cost of the advertisement placements.</a:t>
            </a:r>
          </a:p>
          <a:p>
            <a:r>
              <a:rPr lang="en-US" sz="2400" dirty="0"/>
              <a:t>What is the cost of the advertisement size.</a:t>
            </a:r>
          </a:p>
          <a:p>
            <a:endParaRPr lang="en-US" sz="2400" dirty="0"/>
          </a:p>
        </p:txBody>
      </p:sp>
      <p:pic>
        <p:nvPicPr>
          <p:cNvPr id="4" name="Picture 3"/>
          <p:cNvPicPr>
            <a:picLocks noChangeAspect="1"/>
          </p:cNvPicPr>
          <p:nvPr/>
        </p:nvPicPr>
        <p:blipFill>
          <a:blip r:embed="rId2"/>
          <a:stretch>
            <a:fillRect/>
          </a:stretch>
        </p:blipFill>
        <p:spPr>
          <a:xfrm>
            <a:off x="498475" y="2080987"/>
            <a:ext cx="1930400" cy="2336800"/>
          </a:xfrm>
          <a:prstGeom prst="rect">
            <a:avLst/>
          </a:prstGeom>
        </p:spPr>
      </p:pic>
      <p:pic>
        <p:nvPicPr>
          <p:cNvPr id="6" name="Picture 5"/>
          <p:cNvPicPr>
            <a:picLocks noChangeAspect="1"/>
          </p:cNvPicPr>
          <p:nvPr/>
        </p:nvPicPr>
        <p:blipFill>
          <a:blip r:embed="rId3"/>
          <a:stretch>
            <a:fillRect/>
          </a:stretch>
        </p:blipFill>
        <p:spPr>
          <a:xfrm>
            <a:off x="5994400" y="2080987"/>
            <a:ext cx="2857500" cy="2857500"/>
          </a:xfrm>
          <a:prstGeom prst="rect">
            <a:avLst/>
          </a:prstGeom>
        </p:spPr>
      </p:pic>
      <p:pic>
        <p:nvPicPr>
          <p:cNvPr id="5" name="Picture 4"/>
          <p:cNvPicPr>
            <a:picLocks noChangeAspect="1"/>
          </p:cNvPicPr>
          <p:nvPr/>
        </p:nvPicPr>
        <p:blipFill>
          <a:blip r:embed="rId4"/>
          <a:stretch>
            <a:fillRect/>
          </a:stretch>
        </p:blipFill>
        <p:spPr>
          <a:xfrm>
            <a:off x="2111264" y="3776436"/>
            <a:ext cx="4147044" cy="2759669"/>
          </a:xfrm>
          <a:prstGeom prst="rect">
            <a:avLst/>
          </a:prstGeom>
        </p:spPr>
      </p:pic>
    </p:spTree>
    <p:extLst>
      <p:ext uri="{BB962C8B-B14F-4D97-AF65-F5344CB8AC3E}">
        <p14:creationId xmlns:p14="http://schemas.microsoft.com/office/powerpoint/2010/main" val="1361412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To make the best hiring choice, companies must make a </a:t>
            </a:r>
            <a:r>
              <a:rPr lang="en-US" sz="2400" i="1" dirty="0"/>
              <a:t>commitment (</a:t>
            </a:r>
            <a:r>
              <a:rPr lang="zh-CN" altLang="en-US" sz="2400" i="1" dirty="0">
                <a:latin typeface="华文楷体"/>
                <a:ea typeface="华文楷体"/>
                <a:cs typeface="华文楷体"/>
              </a:rPr>
              <a:t>承诺</a:t>
            </a:r>
            <a:r>
              <a:rPr lang="en-US" sz="2400" i="1" dirty="0"/>
              <a:t>)</a:t>
            </a:r>
            <a:r>
              <a:rPr lang="en-US" sz="2400" dirty="0"/>
              <a:t> to the importance of the hiring process, instead of rushing through it. </a:t>
            </a:r>
          </a:p>
          <a:p>
            <a:r>
              <a:rPr lang="en-US" sz="2400" dirty="0"/>
              <a:t>Creating Recruitment Policies is the first step. Companies who develop </a:t>
            </a:r>
            <a:r>
              <a:rPr lang="en-US" sz="2400" i="1" dirty="0"/>
              <a:t>common-sense (</a:t>
            </a:r>
            <a:r>
              <a:rPr lang="zh-CN" altLang="en-US" sz="2400" i="1" dirty="0">
                <a:latin typeface="华文楷体"/>
                <a:ea typeface="华文楷体"/>
                <a:cs typeface="华文楷体"/>
              </a:rPr>
              <a:t>常识</a:t>
            </a:r>
            <a:r>
              <a:rPr lang="en-US" sz="2400" i="1" dirty="0"/>
              <a:t>) </a:t>
            </a:r>
            <a:r>
              <a:rPr lang="en-US" sz="2400" dirty="0"/>
              <a:t>recruitment policies are the most effective at identifying, attracting and </a:t>
            </a:r>
            <a:r>
              <a:rPr lang="en-US" sz="2400" i="1" dirty="0"/>
              <a:t>retaining (keeping)</a:t>
            </a:r>
            <a:r>
              <a:rPr lang="en-US" sz="2400" dirty="0"/>
              <a:t> quality employees. However, few companies and recruiters have policies in place that address issues surrounding effective recruitment. </a:t>
            </a:r>
          </a:p>
          <a:p>
            <a:endParaRPr lang="en-US" sz="2400" dirty="0"/>
          </a:p>
        </p:txBody>
      </p:sp>
    </p:spTree>
    <p:extLst>
      <p:ext uri="{BB962C8B-B14F-4D97-AF65-F5344CB8AC3E}">
        <p14:creationId xmlns:p14="http://schemas.microsoft.com/office/powerpoint/2010/main" val="2043283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with an agency	</a:t>
            </a:r>
          </a:p>
        </p:txBody>
      </p:sp>
      <p:sp>
        <p:nvSpPr>
          <p:cNvPr id="3" name="Content Placeholder 2"/>
          <p:cNvSpPr>
            <a:spLocks noGrp="1"/>
          </p:cNvSpPr>
          <p:nvPr>
            <p:ph idx="1"/>
          </p:nvPr>
        </p:nvSpPr>
        <p:spPr/>
        <p:txBody>
          <a:bodyPr/>
          <a:lstStyle/>
          <a:p>
            <a:r>
              <a:rPr lang="en-US" sz="2400" dirty="0"/>
              <a:t>Deciding whether to work with an </a:t>
            </a:r>
            <a:r>
              <a:rPr lang="en-US" sz="2400" i="1" dirty="0"/>
              <a:t>advertising agency (</a:t>
            </a:r>
            <a:r>
              <a:rPr lang="zh-CN" altLang="en-US" sz="2400" i="1" dirty="0">
                <a:latin typeface="华文楷体"/>
                <a:ea typeface="华文楷体"/>
                <a:cs typeface="华文楷体"/>
              </a:rPr>
              <a:t>广告公司</a:t>
            </a:r>
            <a:r>
              <a:rPr lang="en-US" sz="2400" i="1" dirty="0"/>
              <a:t>) </a:t>
            </a:r>
            <a:r>
              <a:rPr lang="en-US" sz="2400" dirty="0"/>
              <a:t>will depend on a range of factors such as the type of job you are advertising and your </a:t>
            </a:r>
            <a:r>
              <a:rPr lang="en-US" sz="2400" i="1" dirty="0"/>
              <a:t>budget (</a:t>
            </a:r>
            <a:r>
              <a:rPr lang="zh-CN" altLang="en-US" sz="2400" i="1" dirty="0">
                <a:latin typeface="华文楷体"/>
                <a:ea typeface="华文楷体"/>
                <a:cs typeface="华文楷体"/>
              </a:rPr>
              <a:t>预算</a:t>
            </a:r>
            <a:r>
              <a:rPr lang="en-US" sz="2400" i="1" dirty="0"/>
              <a:t>)</a:t>
            </a:r>
            <a:r>
              <a:rPr lang="en-US" sz="2400" dirty="0"/>
              <a:t>.</a:t>
            </a:r>
          </a:p>
          <a:p>
            <a:r>
              <a:rPr lang="en-US" sz="2400" dirty="0"/>
              <a:t>Using an agency can seem expensive option but may be cost-effective in the long term. For example, the agency may be able to </a:t>
            </a:r>
            <a:r>
              <a:rPr lang="en-US" sz="2400" i="1" dirty="0"/>
              <a:t>negotiate discounts (</a:t>
            </a:r>
            <a:r>
              <a:rPr lang="zh-CN" altLang="en-US" sz="2400" i="1" dirty="0">
                <a:latin typeface="华文楷体"/>
                <a:ea typeface="华文楷体"/>
                <a:cs typeface="华文楷体"/>
              </a:rPr>
              <a:t>协商折扣</a:t>
            </a:r>
            <a:r>
              <a:rPr lang="en-US" sz="2400" i="1" dirty="0"/>
              <a:t>) </a:t>
            </a:r>
            <a:r>
              <a:rPr lang="en-US" sz="2400" dirty="0"/>
              <a:t>for space. </a:t>
            </a:r>
          </a:p>
          <a:p>
            <a:r>
              <a:rPr lang="en-US" sz="2400" dirty="0"/>
              <a:t>Able to design the ‘right’ advertisement for you.</a:t>
            </a:r>
          </a:p>
          <a:p>
            <a:pPr marL="114300" indent="0" algn="just">
              <a:buNone/>
            </a:pPr>
            <a:endParaRPr lang="en-US" sz="2400" dirty="0"/>
          </a:p>
        </p:txBody>
      </p:sp>
    </p:spTree>
    <p:extLst>
      <p:ext uri="{BB962C8B-B14F-4D97-AF65-F5344CB8AC3E}">
        <p14:creationId xmlns:p14="http://schemas.microsoft.com/office/powerpoint/2010/main" val="1830591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Putting together a recruitment advert</a:t>
            </a:r>
          </a:p>
        </p:txBody>
      </p:sp>
      <p:sp>
        <p:nvSpPr>
          <p:cNvPr id="3" name="Content Placeholder 2"/>
          <p:cNvSpPr>
            <a:spLocks noGrp="1"/>
          </p:cNvSpPr>
          <p:nvPr>
            <p:ph idx="1"/>
          </p:nvPr>
        </p:nvSpPr>
        <p:spPr/>
        <p:txBody>
          <a:bodyPr>
            <a:noAutofit/>
          </a:bodyPr>
          <a:lstStyle/>
          <a:p>
            <a:pPr marL="0" indent="0">
              <a:buNone/>
            </a:pPr>
            <a:r>
              <a:rPr lang="en-US" sz="2400" dirty="0"/>
              <a:t>There are three areas to consider when designing an advertisement for the press. They are size, style and content.</a:t>
            </a:r>
          </a:p>
          <a:p>
            <a:pPr marL="0" indent="0">
              <a:buNone/>
            </a:pPr>
            <a:r>
              <a:rPr lang="en-US" sz="2400" b="1" u="sng" dirty="0"/>
              <a:t>Size</a:t>
            </a:r>
            <a:endParaRPr lang="en-US" sz="2400" b="1" dirty="0"/>
          </a:p>
          <a:p>
            <a:pPr marL="0" indent="0">
              <a:buNone/>
            </a:pPr>
            <a:r>
              <a:rPr lang="en-US" sz="2400" dirty="0"/>
              <a:t>The size will be affected by the following factors:</a:t>
            </a:r>
          </a:p>
          <a:p>
            <a:r>
              <a:rPr lang="en-US" sz="2400" dirty="0"/>
              <a:t>Your budget.</a:t>
            </a:r>
          </a:p>
          <a:p>
            <a:r>
              <a:rPr lang="en-US" sz="2400" dirty="0"/>
              <a:t>The amount of information about the job required to be posted.</a:t>
            </a:r>
          </a:p>
          <a:p>
            <a:pPr marL="114300" indent="0" algn="just">
              <a:buNone/>
            </a:pPr>
            <a:endParaRPr lang="en-US" sz="2400" dirty="0"/>
          </a:p>
        </p:txBody>
      </p:sp>
    </p:spTree>
    <p:extLst>
      <p:ext uri="{BB962C8B-B14F-4D97-AF65-F5344CB8AC3E}">
        <p14:creationId xmlns:p14="http://schemas.microsoft.com/office/powerpoint/2010/main" val="3407186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The importance of the post to the </a:t>
            </a:r>
            <a:r>
              <a:rPr lang="en-US" sz="2400" dirty="0" err="1"/>
              <a:t>organisation</a:t>
            </a:r>
            <a:r>
              <a:rPr lang="en-US" sz="2400" dirty="0"/>
              <a:t>.</a:t>
            </a:r>
          </a:p>
          <a:p>
            <a:r>
              <a:rPr lang="en-US" sz="2400" dirty="0"/>
              <a:t>The size of other adverts competing for similar candidates.</a:t>
            </a:r>
          </a:p>
          <a:p>
            <a:pPr marL="0" indent="0">
              <a:buNone/>
            </a:pPr>
            <a:r>
              <a:rPr lang="en-US" sz="2400" b="1" u="sng" dirty="0"/>
              <a:t>Style</a:t>
            </a:r>
          </a:p>
          <a:p>
            <a:pPr marL="0" indent="0">
              <a:buNone/>
            </a:pPr>
            <a:r>
              <a:rPr lang="en-US" sz="2400" dirty="0"/>
              <a:t>The style is to do with the way the advert looks on the page. It consists of four elements:</a:t>
            </a:r>
          </a:p>
          <a:p>
            <a:r>
              <a:rPr lang="en-US" sz="2400" i="1" dirty="0"/>
              <a:t>Layout - </a:t>
            </a:r>
            <a:r>
              <a:rPr lang="en-US" sz="2400" dirty="0"/>
              <a:t>Use the border of the advert to draw the reader into it. Avoid using smaller fonts to fit in more words - it will only looked </a:t>
            </a:r>
            <a:r>
              <a:rPr lang="en-US" sz="2400" i="1" dirty="0"/>
              <a:t>cramped (</a:t>
            </a:r>
            <a:r>
              <a:rPr lang="zh-CN" altLang="en-US" sz="2400" i="1" dirty="0">
                <a:latin typeface="华文楷体"/>
                <a:ea typeface="华文楷体"/>
                <a:cs typeface="华文楷体"/>
              </a:rPr>
              <a:t>狭窄</a:t>
            </a:r>
            <a:r>
              <a:rPr lang="en-US" sz="2400" i="1" dirty="0"/>
              <a:t>)</a:t>
            </a:r>
            <a:r>
              <a:rPr lang="en-US" sz="2400" dirty="0"/>
              <a:t>. Easy-to-read with plenty of white space is more </a:t>
            </a:r>
            <a:r>
              <a:rPr lang="en-US" sz="2400" i="1" dirty="0"/>
              <a:t>appealing (</a:t>
            </a:r>
            <a:r>
              <a:rPr lang="en-US" sz="2400" i="1" dirty="0">
                <a:latin typeface="华文楷体"/>
                <a:ea typeface="华文楷体"/>
                <a:cs typeface="华文楷体"/>
              </a:rPr>
              <a:t>嬛</a:t>
            </a:r>
            <a:r>
              <a:rPr lang="en-US" sz="2400" i="1" dirty="0"/>
              <a:t>)</a:t>
            </a:r>
            <a:r>
              <a:rPr lang="en-US" sz="2400" dirty="0"/>
              <a:t>, even if it means reducing details.</a:t>
            </a:r>
          </a:p>
          <a:p>
            <a:endParaRPr lang="en-US" sz="2400" dirty="0"/>
          </a:p>
          <a:p>
            <a:endParaRPr lang="en-US" sz="2400" dirty="0"/>
          </a:p>
        </p:txBody>
      </p:sp>
    </p:spTree>
    <p:extLst>
      <p:ext uri="{BB962C8B-B14F-4D97-AF65-F5344CB8AC3E}">
        <p14:creationId xmlns:p14="http://schemas.microsoft.com/office/powerpoint/2010/main" val="851285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i="1" dirty="0"/>
              <a:t>Typeface - </a:t>
            </a:r>
            <a:r>
              <a:rPr lang="en-US" sz="2400" dirty="0"/>
              <a:t>Choose a common </a:t>
            </a:r>
            <a:r>
              <a:rPr lang="en-US" sz="2400" i="1" dirty="0"/>
              <a:t>typeface (font)</a:t>
            </a:r>
            <a:r>
              <a:rPr lang="en-US" sz="2400" dirty="0"/>
              <a:t> and use upper and lower case as it’s easier to read. If you have corporate guidelines on typeface and design, then use them as it helps promote the right image.</a:t>
            </a:r>
          </a:p>
          <a:p>
            <a:r>
              <a:rPr lang="en-US" sz="2400" i="1" dirty="0"/>
              <a:t>Visuals - </a:t>
            </a:r>
            <a:r>
              <a:rPr lang="en-US" sz="2400" dirty="0"/>
              <a:t>These are nice to have but can be expensive. So if your budget is limited, a larger advertisement is probably better than one that’s </a:t>
            </a:r>
            <a:r>
              <a:rPr lang="en-US" sz="2400" i="1" dirty="0"/>
              <a:t>elaborate (</a:t>
            </a:r>
            <a:r>
              <a:rPr lang="zh-CN" altLang="en-US" sz="2400" i="1" dirty="0">
                <a:latin typeface="华文楷体"/>
                <a:ea typeface="华文楷体"/>
                <a:cs typeface="华文楷体"/>
              </a:rPr>
              <a:t>缜密</a:t>
            </a:r>
            <a:r>
              <a:rPr lang="en-US" sz="2400" i="1" dirty="0"/>
              <a:t>)</a:t>
            </a:r>
            <a:r>
              <a:rPr lang="en-US" sz="2400" dirty="0"/>
              <a:t> but smaller.</a:t>
            </a:r>
          </a:p>
          <a:p>
            <a:r>
              <a:rPr lang="en-US" sz="2400" i="1" dirty="0" err="1"/>
              <a:t>Colour</a:t>
            </a:r>
            <a:r>
              <a:rPr lang="en-US" sz="2400" i="1" dirty="0"/>
              <a:t> - </a:t>
            </a:r>
            <a:r>
              <a:rPr lang="en-US" sz="2400" dirty="0"/>
              <a:t>As with visuals, </a:t>
            </a:r>
            <a:r>
              <a:rPr lang="en-US" sz="2400" dirty="0" err="1"/>
              <a:t>colour</a:t>
            </a:r>
            <a:r>
              <a:rPr lang="en-US" sz="2400" dirty="0"/>
              <a:t> can be expense. However, you may want to consider a small area of single </a:t>
            </a:r>
            <a:r>
              <a:rPr lang="en-US" sz="2400" dirty="0" err="1"/>
              <a:t>colour</a:t>
            </a:r>
            <a:r>
              <a:rPr lang="en-US" sz="2400" dirty="0"/>
              <a:t> that can attract the reader’s eye if everything on the page is black and white.</a:t>
            </a:r>
            <a:endParaRPr lang="en-US" sz="2400" i="1" dirty="0"/>
          </a:p>
          <a:p>
            <a:endParaRPr lang="en-US" sz="2400" dirty="0"/>
          </a:p>
          <a:p>
            <a:endParaRPr lang="en-US" sz="2400" dirty="0"/>
          </a:p>
        </p:txBody>
      </p:sp>
    </p:spTree>
    <p:extLst>
      <p:ext uri="{BB962C8B-B14F-4D97-AF65-F5344CB8AC3E}">
        <p14:creationId xmlns:p14="http://schemas.microsoft.com/office/powerpoint/2010/main" val="4138912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t>Content</a:t>
            </a:r>
          </a:p>
          <a:p>
            <a:pPr marL="0" indent="0">
              <a:buNone/>
            </a:pPr>
            <a:r>
              <a:rPr lang="en-US" sz="2400" i="1" dirty="0"/>
              <a:t>The following details are all relevant:</a:t>
            </a:r>
            <a:endParaRPr lang="en-US" sz="2400" dirty="0"/>
          </a:p>
          <a:p>
            <a:r>
              <a:rPr lang="en-US" sz="2400" dirty="0"/>
              <a:t>Name of the </a:t>
            </a:r>
            <a:r>
              <a:rPr lang="en-US" sz="2400" dirty="0" err="1"/>
              <a:t>organisation</a:t>
            </a:r>
            <a:r>
              <a:rPr lang="en-US" sz="2400" dirty="0"/>
              <a:t>.</a:t>
            </a:r>
          </a:p>
          <a:p>
            <a:r>
              <a:rPr lang="en-US" sz="2400" dirty="0"/>
              <a:t>Location, size and brief details about the </a:t>
            </a:r>
            <a:r>
              <a:rPr lang="en-US" sz="2400" dirty="0" err="1"/>
              <a:t>organisation</a:t>
            </a:r>
            <a:r>
              <a:rPr lang="en-US" sz="2400" dirty="0"/>
              <a:t>.</a:t>
            </a:r>
          </a:p>
          <a:p>
            <a:r>
              <a:rPr lang="en-US" sz="2400" dirty="0"/>
              <a:t>Job title and basic information based on the job description.</a:t>
            </a:r>
          </a:p>
          <a:p>
            <a:r>
              <a:rPr lang="en-US" sz="2400" dirty="0"/>
              <a:t>Job tenure, for example length of contract.</a:t>
            </a:r>
          </a:p>
          <a:p>
            <a:endParaRPr lang="en-US" sz="2400" dirty="0"/>
          </a:p>
        </p:txBody>
      </p:sp>
    </p:spTree>
    <p:extLst>
      <p:ext uri="{BB962C8B-B14F-4D97-AF65-F5344CB8AC3E}">
        <p14:creationId xmlns:p14="http://schemas.microsoft.com/office/powerpoint/2010/main" val="75676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Skills and qualities needed, based on the person specification.</a:t>
            </a:r>
          </a:p>
          <a:p>
            <a:r>
              <a:rPr lang="en-US" sz="2400" dirty="0"/>
              <a:t>Any essential qualifications.</a:t>
            </a:r>
          </a:p>
          <a:p>
            <a:r>
              <a:rPr lang="en-US" sz="2400" dirty="0"/>
              <a:t>Salary and other benefits.</a:t>
            </a:r>
          </a:p>
          <a:p>
            <a:r>
              <a:rPr lang="en-US" sz="2400" dirty="0"/>
              <a:t>Hours and any flexible working on offer.</a:t>
            </a:r>
          </a:p>
          <a:p>
            <a:r>
              <a:rPr lang="en-US" sz="2400" dirty="0"/>
              <a:t>How, where and to whom to apply.</a:t>
            </a:r>
          </a:p>
          <a:p>
            <a:r>
              <a:rPr lang="en-US" sz="2400" dirty="0"/>
              <a:t>The closing date.</a:t>
            </a:r>
          </a:p>
          <a:p>
            <a:r>
              <a:rPr lang="en-US" sz="2400" dirty="0"/>
              <a:t>Telephone number plus fax or e-mail address to request an application form and further details.</a:t>
            </a:r>
            <a:r>
              <a:rPr lang="en-US" sz="2400" b="1" dirty="0"/>
              <a:t> </a:t>
            </a:r>
          </a:p>
          <a:p>
            <a:endParaRPr lang="en-US" sz="2400" dirty="0"/>
          </a:p>
        </p:txBody>
      </p:sp>
    </p:spTree>
    <p:extLst>
      <p:ext uri="{BB962C8B-B14F-4D97-AF65-F5344CB8AC3E}">
        <p14:creationId xmlns:p14="http://schemas.microsoft.com/office/powerpoint/2010/main" val="15771289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b="1" dirty="0"/>
              <a:t>A checklist of points to bear in mind when preparing a recruitment advert</a:t>
            </a:r>
          </a:p>
        </p:txBody>
      </p:sp>
      <p:graphicFrame>
        <p:nvGraphicFramePr>
          <p:cNvPr id="4" name="Table 3"/>
          <p:cNvGraphicFramePr>
            <a:graphicFrameLocks noGrp="1"/>
          </p:cNvGraphicFramePr>
          <p:nvPr>
            <p:extLst>
              <p:ext uri="{D42A27DB-BD31-4B8C-83A1-F6EECF244321}">
                <p14:modId xmlns:p14="http://schemas.microsoft.com/office/powerpoint/2010/main" val="818734197"/>
              </p:ext>
            </p:extLst>
          </p:nvPr>
        </p:nvGraphicFramePr>
        <p:xfrm>
          <a:off x="475610" y="2040378"/>
          <a:ext cx="8260672" cy="4399279"/>
        </p:xfrm>
        <a:graphic>
          <a:graphicData uri="http://schemas.openxmlformats.org/drawingml/2006/table">
            <a:tbl>
              <a:tblPr firstRow="1" bandRow="1">
                <a:tableStyleId>{5C22544A-7EE6-4342-B048-85BDC9FD1C3A}</a:tableStyleId>
              </a:tblPr>
              <a:tblGrid>
                <a:gridCol w="4043806">
                  <a:extLst>
                    <a:ext uri="{9D8B030D-6E8A-4147-A177-3AD203B41FA5}">
                      <a16:colId xmlns:a16="http://schemas.microsoft.com/office/drawing/2014/main" val="20000"/>
                    </a:ext>
                  </a:extLst>
                </a:gridCol>
                <a:gridCol w="4216866">
                  <a:extLst>
                    <a:ext uri="{9D8B030D-6E8A-4147-A177-3AD203B41FA5}">
                      <a16:colId xmlns:a16="http://schemas.microsoft.com/office/drawing/2014/main" val="20001"/>
                    </a:ext>
                  </a:extLst>
                </a:gridCol>
              </a:tblGrid>
              <a:tr h="370840">
                <a:tc>
                  <a:txBody>
                    <a:bodyPr/>
                    <a:lstStyle/>
                    <a:p>
                      <a:pPr algn="just"/>
                      <a:r>
                        <a:rPr lang="en-US" sz="1800" dirty="0"/>
                        <a:t>Do…</a:t>
                      </a:r>
                    </a:p>
                  </a:txBody>
                  <a:tcPr/>
                </a:tc>
                <a:tc>
                  <a:txBody>
                    <a:bodyPr/>
                    <a:lstStyle/>
                    <a:p>
                      <a:pPr algn="just"/>
                      <a:r>
                        <a:rPr lang="en-US" sz="1800" dirty="0"/>
                        <a:t>Don’t…</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564B3C"/>
                          </a:solidFill>
                        </a:rPr>
                        <a:t>Use the </a:t>
                      </a:r>
                      <a:r>
                        <a:rPr lang="en-US" sz="1800" dirty="0" err="1">
                          <a:solidFill>
                            <a:srgbClr val="564B3C"/>
                          </a:solidFill>
                        </a:rPr>
                        <a:t>organisation’s</a:t>
                      </a:r>
                      <a:r>
                        <a:rPr lang="en-US" sz="1800" dirty="0">
                          <a:solidFill>
                            <a:srgbClr val="564B3C"/>
                          </a:solidFill>
                        </a:rPr>
                        <a:t> name,</a:t>
                      </a:r>
                      <a:r>
                        <a:rPr lang="en-US" sz="1800" baseline="0" dirty="0">
                          <a:solidFill>
                            <a:srgbClr val="564B3C"/>
                          </a:solidFill>
                        </a:rPr>
                        <a:t> the job, the location and salary in the heading</a:t>
                      </a:r>
                      <a:endParaRPr lang="en-US" sz="1800" dirty="0">
                        <a:solidFill>
                          <a:srgbClr val="564B3C"/>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solidFill>
                            <a:srgbClr val="564B3C"/>
                          </a:solidFill>
                        </a:rPr>
                        <a:t>Exaggerate (</a:t>
                      </a:r>
                      <a:r>
                        <a:rPr lang="zh-CN" altLang="en-US" sz="1800" i="1" dirty="0">
                          <a:latin typeface="华文楷体"/>
                          <a:ea typeface="华文楷体"/>
                          <a:cs typeface="华文楷体"/>
                        </a:rPr>
                        <a:t>夸大</a:t>
                      </a:r>
                      <a:r>
                        <a:rPr lang="en-US" sz="1800" i="1" dirty="0">
                          <a:solidFill>
                            <a:srgbClr val="564B3C"/>
                          </a:solidFill>
                        </a:rPr>
                        <a:t>)</a:t>
                      </a:r>
                      <a:r>
                        <a:rPr lang="en-US" sz="1800" dirty="0">
                          <a:solidFill>
                            <a:srgbClr val="564B3C"/>
                          </a:solidFill>
                        </a:rPr>
                        <a:t> the</a:t>
                      </a:r>
                      <a:r>
                        <a:rPr lang="en-US" sz="1800" baseline="0" dirty="0">
                          <a:solidFill>
                            <a:srgbClr val="564B3C"/>
                          </a:solidFill>
                        </a:rPr>
                        <a:t> job or the </a:t>
                      </a:r>
                      <a:r>
                        <a:rPr lang="en-US" sz="1800" i="1" baseline="0" dirty="0" err="1">
                          <a:solidFill>
                            <a:srgbClr val="564B3C"/>
                          </a:solidFill>
                        </a:rPr>
                        <a:t>organisation’s</a:t>
                      </a:r>
                      <a:r>
                        <a:rPr lang="en-US" sz="1800" i="1" baseline="0" dirty="0">
                          <a:solidFill>
                            <a:srgbClr val="564B3C"/>
                          </a:solidFill>
                        </a:rPr>
                        <a:t> track-record (</a:t>
                      </a:r>
                      <a:r>
                        <a:rPr lang="zh-CN" altLang="en-US" sz="1800" i="1" dirty="0">
                          <a:latin typeface="华文楷体"/>
                          <a:ea typeface="华文楷体"/>
                          <a:cs typeface="华文楷体"/>
                        </a:rPr>
                        <a:t>组织的跟踪记录</a:t>
                      </a:r>
                      <a:r>
                        <a:rPr lang="en-US" sz="1800" i="1" baseline="0" dirty="0">
                          <a:solidFill>
                            <a:srgbClr val="564B3C"/>
                          </a:solidFill>
                        </a:rPr>
                        <a:t>)</a:t>
                      </a:r>
                      <a:endParaRPr lang="en-US" sz="1800" i="1" dirty="0">
                        <a:solidFill>
                          <a:srgbClr val="564B3C"/>
                        </a:solidFill>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564B3C"/>
                          </a:solidFill>
                        </a:rPr>
                        <a:t>Include</a:t>
                      </a:r>
                      <a:r>
                        <a:rPr lang="en-US" sz="1800" baseline="0" dirty="0">
                          <a:solidFill>
                            <a:srgbClr val="564B3C"/>
                          </a:solidFill>
                        </a:rPr>
                        <a:t> any </a:t>
                      </a:r>
                      <a:r>
                        <a:rPr lang="en-US" sz="1800" baseline="0" dirty="0" err="1">
                          <a:solidFill>
                            <a:srgbClr val="564B3C"/>
                          </a:solidFill>
                        </a:rPr>
                        <a:t>organisational</a:t>
                      </a:r>
                      <a:r>
                        <a:rPr lang="en-US" sz="1800" baseline="0" dirty="0">
                          <a:solidFill>
                            <a:srgbClr val="564B3C"/>
                          </a:solidFill>
                        </a:rPr>
                        <a:t> successes, e.g. recent growth</a:t>
                      </a:r>
                      <a:endParaRPr lang="en-US" sz="1800" dirty="0">
                        <a:solidFill>
                          <a:srgbClr val="564B3C"/>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564B3C"/>
                          </a:solidFill>
                        </a:rPr>
                        <a:t>Include criteria</a:t>
                      </a:r>
                      <a:r>
                        <a:rPr lang="en-US" sz="1800" baseline="0" dirty="0">
                          <a:solidFill>
                            <a:srgbClr val="564B3C"/>
                          </a:solidFill>
                        </a:rPr>
                        <a:t> that applicants do not need to meet to make the job sound more attractive</a:t>
                      </a:r>
                      <a:endParaRPr lang="en-US" sz="1800" dirty="0">
                        <a:solidFill>
                          <a:srgbClr val="564B3C"/>
                        </a:solidFill>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564B3C"/>
                          </a:solidFill>
                        </a:rPr>
                        <a:t>Be specific about salary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564B3C"/>
                        </a:solidFill>
                      </a:endParaRP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564B3C"/>
                          </a:solidFill>
                        </a:rPr>
                        <a:t>Highlight</a:t>
                      </a:r>
                      <a:r>
                        <a:rPr lang="en-US" sz="1800" baseline="0" dirty="0">
                          <a:solidFill>
                            <a:srgbClr val="564B3C"/>
                          </a:solidFill>
                        </a:rPr>
                        <a:t> benefits that may attract applicants, especially if the salary is not overly attractive</a:t>
                      </a:r>
                      <a:endParaRPr lang="en-US" sz="1800" dirty="0">
                        <a:solidFill>
                          <a:srgbClr val="564B3C"/>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564B3C"/>
                          </a:solidFill>
                        </a:rPr>
                        <a:t>Use words that make the job more</a:t>
                      </a:r>
                      <a:r>
                        <a:rPr lang="en-US" sz="1800" baseline="0" dirty="0">
                          <a:solidFill>
                            <a:srgbClr val="564B3C"/>
                          </a:solidFill>
                        </a:rPr>
                        <a:t> interesting - they are meaningless and can </a:t>
                      </a:r>
                      <a:r>
                        <a:rPr lang="en-US" sz="1800" i="1" baseline="0" dirty="0">
                          <a:solidFill>
                            <a:srgbClr val="564B3C"/>
                          </a:solidFill>
                        </a:rPr>
                        <a:t>deter (discourage </a:t>
                      </a:r>
                      <a:r>
                        <a:rPr lang="zh-CN" altLang="en-US" sz="1800" i="1" dirty="0">
                          <a:latin typeface="华文楷体"/>
                          <a:ea typeface="华文楷体"/>
                          <a:cs typeface="华文楷体"/>
                        </a:rPr>
                        <a:t>阻止</a:t>
                      </a:r>
                      <a:r>
                        <a:rPr lang="en-US" sz="1800" i="1" baseline="0" dirty="0">
                          <a:solidFill>
                            <a:srgbClr val="564B3C"/>
                          </a:solidFill>
                        </a:rPr>
                        <a:t>)</a:t>
                      </a:r>
                      <a:r>
                        <a:rPr lang="en-US" sz="1800" baseline="0" dirty="0">
                          <a:solidFill>
                            <a:srgbClr val="564B3C"/>
                          </a:solidFill>
                        </a:rPr>
                        <a:t> some applicants</a:t>
                      </a:r>
                      <a:endParaRPr lang="en-US" sz="1800" dirty="0">
                        <a:solidFill>
                          <a:srgbClr val="564B3C"/>
                        </a:solidFill>
                      </a:endParaRP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564B3C"/>
                          </a:solidFill>
                        </a:rPr>
                        <a:t>State</a:t>
                      </a:r>
                      <a:r>
                        <a:rPr lang="en-US" sz="1800" baseline="0" dirty="0">
                          <a:solidFill>
                            <a:srgbClr val="564B3C"/>
                          </a:solidFill>
                        </a:rPr>
                        <a:t> what development opportunities are on offer</a:t>
                      </a:r>
                      <a:endParaRPr lang="en-US" sz="1800" dirty="0">
                        <a:solidFill>
                          <a:srgbClr val="564B3C"/>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564B3C"/>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929185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498474" y="240857"/>
            <a:ext cx="3443651" cy="6379542"/>
          </a:xfrm>
          <a:prstGeom prst="rect">
            <a:avLst/>
          </a:prstGeom>
        </p:spPr>
      </p:pic>
      <p:pic>
        <p:nvPicPr>
          <p:cNvPr id="7" name="Picture 6"/>
          <p:cNvPicPr>
            <a:picLocks noChangeAspect="1"/>
          </p:cNvPicPr>
          <p:nvPr/>
        </p:nvPicPr>
        <p:blipFill>
          <a:blip r:embed="rId3"/>
          <a:stretch>
            <a:fillRect/>
          </a:stretch>
        </p:blipFill>
        <p:spPr>
          <a:xfrm>
            <a:off x="4179210" y="457200"/>
            <a:ext cx="3694328" cy="5943050"/>
          </a:xfrm>
          <a:prstGeom prst="rect">
            <a:avLst/>
          </a:prstGeom>
        </p:spPr>
      </p:pic>
    </p:spTree>
    <p:extLst>
      <p:ext uri="{BB962C8B-B14F-4D97-AF65-F5344CB8AC3E}">
        <p14:creationId xmlns:p14="http://schemas.microsoft.com/office/powerpoint/2010/main" val="3927210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933474" y="240856"/>
            <a:ext cx="5027099" cy="6350020"/>
          </a:xfrm>
          <a:prstGeom prst="rect">
            <a:avLst/>
          </a:prstGeom>
        </p:spPr>
      </p:pic>
    </p:spTree>
    <p:extLst>
      <p:ext uri="{BB962C8B-B14F-4D97-AF65-F5344CB8AC3E}">
        <p14:creationId xmlns:p14="http://schemas.microsoft.com/office/powerpoint/2010/main" val="24664199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34567" y="457199"/>
            <a:ext cx="3394168" cy="6126657"/>
          </a:xfrm>
          <a:prstGeom prst="rect">
            <a:avLst/>
          </a:prstGeom>
        </p:spPr>
      </p:pic>
      <p:pic>
        <p:nvPicPr>
          <p:cNvPr id="6" name="Picture 5"/>
          <p:cNvPicPr>
            <a:picLocks noChangeAspect="1"/>
          </p:cNvPicPr>
          <p:nvPr/>
        </p:nvPicPr>
        <p:blipFill>
          <a:blip r:embed="rId3"/>
          <a:stretch>
            <a:fillRect/>
          </a:stretch>
        </p:blipFill>
        <p:spPr>
          <a:xfrm>
            <a:off x="3843774" y="484188"/>
            <a:ext cx="4155125" cy="5190261"/>
          </a:xfrm>
          <a:prstGeom prst="rect">
            <a:avLst/>
          </a:prstGeom>
        </p:spPr>
      </p:pic>
    </p:spTree>
    <p:extLst>
      <p:ext uri="{BB962C8B-B14F-4D97-AF65-F5344CB8AC3E}">
        <p14:creationId xmlns:p14="http://schemas.microsoft.com/office/powerpoint/2010/main" val="2705324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Constantly hiring new staff </a:t>
            </a:r>
            <a:r>
              <a:rPr lang="en-US" sz="2400" i="1" dirty="0"/>
              <a:t>hinders (</a:t>
            </a:r>
            <a:r>
              <a:rPr lang="zh-CN" altLang="en-US" sz="2400" i="1" dirty="0">
                <a:latin typeface="华文楷体"/>
                <a:ea typeface="华文楷体"/>
                <a:cs typeface="华文楷体"/>
              </a:rPr>
              <a:t>阻碍</a:t>
            </a:r>
            <a:r>
              <a:rPr lang="en-US" sz="2400" i="1" dirty="0"/>
              <a:t>)</a:t>
            </a:r>
            <a:r>
              <a:rPr lang="en-US" sz="2400" dirty="0"/>
              <a:t> production.</a:t>
            </a:r>
          </a:p>
          <a:p>
            <a:r>
              <a:rPr lang="en-US" sz="2400" dirty="0"/>
              <a:t>A solid recruitment strategy reduces turnover and training and their other costs which in turn create a </a:t>
            </a:r>
            <a:r>
              <a:rPr lang="en-US" sz="2400" i="1" dirty="0"/>
              <a:t>loyal (</a:t>
            </a:r>
            <a:r>
              <a:rPr lang="zh-CN" altLang="en-US" sz="2400" i="1" dirty="0">
                <a:latin typeface="华文楷体"/>
                <a:ea typeface="华文楷体"/>
                <a:cs typeface="华文楷体"/>
              </a:rPr>
              <a:t>忠诚</a:t>
            </a:r>
            <a:r>
              <a:rPr lang="en-US" sz="2400" i="1" dirty="0"/>
              <a:t>)</a:t>
            </a:r>
            <a:r>
              <a:rPr lang="en-US" sz="2400" dirty="0"/>
              <a:t> and skilled staff, increasing productivity and profits.</a:t>
            </a:r>
          </a:p>
          <a:p>
            <a:endParaRPr lang="en-US" sz="2400" dirty="0"/>
          </a:p>
          <a:p>
            <a:endParaRPr lang="en-US" sz="2400" dirty="0"/>
          </a:p>
          <a:p>
            <a:endParaRPr lang="en-US" sz="2400" dirty="0"/>
          </a:p>
        </p:txBody>
      </p:sp>
      <p:pic>
        <p:nvPicPr>
          <p:cNvPr id="5" name="Picture 4"/>
          <p:cNvPicPr>
            <a:picLocks noChangeAspect="1"/>
          </p:cNvPicPr>
          <p:nvPr/>
        </p:nvPicPr>
        <p:blipFill>
          <a:blip r:embed="rId2"/>
          <a:stretch>
            <a:fillRect/>
          </a:stretch>
        </p:blipFill>
        <p:spPr>
          <a:xfrm>
            <a:off x="4110913" y="3332088"/>
            <a:ext cx="4658629" cy="3100106"/>
          </a:xfrm>
          <a:prstGeom prst="rect">
            <a:avLst/>
          </a:prstGeom>
        </p:spPr>
      </p:pic>
    </p:spTree>
    <p:extLst>
      <p:ext uri="{BB962C8B-B14F-4D97-AF65-F5344CB8AC3E}">
        <p14:creationId xmlns:p14="http://schemas.microsoft.com/office/powerpoint/2010/main" val="6933297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498474" y="484188"/>
            <a:ext cx="3097273" cy="6215980"/>
          </a:xfrm>
          <a:prstGeom prst="rect">
            <a:avLst/>
          </a:prstGeom>
        </p:spPr>
      </p:pic>
      <p:pic>
        <p:nvPicPr>
          <p:cNvPr id="5" name="Picture 4"/>
          <p:cNvPicPr>
            <a:picLocks noChangeAspect="1"/>
          </p:cNvPicPr>
          <p:nvPr/>
        </p:nvPicPr>
        <p:blipFill>
          <a:blip r:embed="rId3"/>
          <a:stretch>
            <a:fillRect/>
          </a:stretch>
        </p:blipFill>
        <p:spPr>
          <a:xfrm>
            <a:off x="4559972" y="484187"/>
            <a:ext cx="3225313" cy="6096195"/>
          </a:xfrm>
          <a:prstGeom prst="rect">
            <a:avLst/>
          </a:prstGeom>
        </p:spPr>
      </p:pic>
    </p:spTree>
    <p:extLst>
      <p:ext uri="{BB962C8B-B14F-4D97-AF65-F5344CB8AC3E}">
        <p14:creationId xmlns:p14="http://schemas.microsoft.com/office/powerpoint/2010/main" val="3186468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653072" y="1022858"/>
            <a:ext cx="5604398" cy="4739719"/>
          </a:xfrm>
          <a:prstGeom prst="rect">
            <a:avLst/>
          </a:prstGeom>
        </p:spPr>
      </p:pic>
    </p:spTree>
    <p:extLst>
      <p:ext uri="{BB962C8B-B14F-4D97-AF65-F5344CB8AC3E}">
        <p14:creationId xmlns:p14="http://schemas.microsoft.com/office/powerpoint/2010/main" val="563242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Using the Internet</a:t>
            </a:r>
          </a:p>
        </p:txBody>
      </p:sp>
      <p:sp>
        <p:nvSpPr>
          <p:cNvPr id="3" name="Content Placeholder 2"/>
          <p:cNvSpPr>
            <a:spLocks noGrp="1"/>
          </p:cNvSpPr>
          <p:nvPr>
            <p:ph idx="1"/>
          </p:nvPr>
        </p:nvSpPr>
        <p:spPr>
          <a:xfrm>
            <a:off x="498475" y="1468100"/>
            <a:ext cx="7556500" cy="4658064"/>
          </a:xfrm>
        </p:spPr>
        <p:txBody>
          <a:bodyPr>
            <a:noAutofit/>
          </a:bodyPr>
          <a:lstStyle/>
          <a:p>
            <a:r>
              <a:rPr lang="en-US" sz="2400" dirty="0"/>
              <a:t>The Internet is an increasingly popular way of recruiting staff because it is quick and relatively easy. Online job sites use technology to offer three main benefits to employers:</a:t>
            </a:r>
          </a:p>
          <a:p>
            <a:r>
              <a:rPr lang="en-US" sz="2400" dirty="0"/>
              <a:t>The option to post a job on the job board.</a:t>
            </a:r>
          </a:p>
          <a:p>
            <a:r>
              <a:rPr lang="en-US" sz="2400" i="1" dirty="0"/>
              <a:t>Screening and assessment of applicants against pre-set criteria (</a:t>
            </a:r>
            <a:r>
              <a:rPr lang="zh-CN" altLang="en-US" sz="2400" i="1" dirty="0">
                <a:latin typeface="华文楷体"/>
                <a:ea typeface="华文楷体"/>
                <a:cs typeface="华文楷体"/>
              </a:rPr>
              <a:t>预先设定的标准，对申请人的筛选和评估</a:t>
            </a:r>
            <a:r>
              <a:rPr lang="en-US" sz="2400" i="1" dirty="0"/>
              <a:t>)</a:t>
            </a:r>
            <a:r>
              <a:rPr lang="en-US" sz="2400" dirty="0"/>
              <a:t>.</a:t>
            </a:r>
          </a:p>
          <a:p>
            <a:r>
              <a:rPr lang="en-US" sz="2400" dirty="0"/>
              <a:t>Access to a database of </a:t>
            </a:r>
            <a:r>
              <a:rPr lang="en-US" sz="2400" i="1" dirty="0"/>
              <a:t>CVs (</a:t>
            </a:r>
            <a:r>
              <a:rPr lang="zh-TW" altLang="en-US" sz="2400" i="1" dirty="0">
                <a:latin typeface="华文楷体"/>
                <a:ea typeface="华文楷体"/>
                <a:cs typeface="华文楷体"/>
              </a:rPr>
              <a:t>简历</a:t>
            </a:r>
            <a:r>
              <a:rPr lang="en-US" altLang="zh-TW" sz="2400" i="1" dirty="0"/>
              <a:t> </a:t>
            </a:r>
            <a:r>
              <a:rPr lang="en-US" sz="2400" i="1" dirty="0"/>
              <a:t>curriculum vitae)</a:t>
            </a:r>
            <a:r>
              <a:rPr lang="en-US" sz="2400" dirty="0"/>
              <a:t> from potential applicants already registered with the agency.</a:t>
            </a:r>
          </a:p>
          <a:p>
            <a:pPr algn="just"/>
            <a:endParaRPr lang="en-US" sz="2400" dirty="0"/>
          </a:p>
          <a:p>
            <a:pPr marL="114300" indent="0" algn="just">
              <a:buNone/>
            </a:pPr>
            <a:endParaRPr lang="en-US" sz="2400" dirty="0"/>
          </a:p>
        </p:txBody>
      </p:sp>
    </p:spTree>
    <p:extLst>
      <p:ext uri="{BB962C8B-B14F-4D97-AF65-F5344CB8AC3E}">
        <p14:creationId xmlns:p14="http://schemas.microsoft.com/office/powerpoint/2010/main" val="2855102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Alternative methods of recruitment</a:t>
            </a:r>
          </a:p>
        </p:txBody>
      </p:sp>
      <p:sp>
        <p:nvSpPr>
          <p:cNvPr id="3" name="Content Placeholder 2"/>
          <p:cNvSpPr>
            <a:spLocks noGrp="1"/>
          </p:cNvSpPr>
          <p:nvPr>
            <p:ph idx="1"/>
          </p:nvPr>
        </p:nvSpPr>
        <p:spPr/>
        <p:txBody>
          <a:bodyPr/>
          <a:lstStyle/>
          <a:p>
            <a:r>
              <a:rPr lang="en-US" sz="2400" dirty="0"/>
              <a:t>While the traditional route of attracting applicants for a vacant post is through press advertising, there are alternative approaches. Some of these can be arranged </a:t>
            </a:r>
            <a:r>
              <a:rPr lang="en-US" sz="2400" i="1" dirty="0"/>
              <a:t>in-house (internal)</a:t>
            </a:r>
            <a:r>
              <a:rPr lang="en-US" sz="2400" dirty="0"/>
              <a:t>, while others involve using on external specialists.</a:t>
            </a:r>
          </a:p>
          <a:p>
            <a:pPr marL="114300" indent="0" algn="just">
              <a:buNone/>
            </a:pPr>
            <a:endParaRPr lang="en-US" sz="2400" dirty="0"/>
          </a:p>
        </p:txBody>
      </p:sp>
      <p:pic>
        <p:nvPicPr>
          <p:cNvPr id="4" name="Picture 3"/>
          <p:cNvPicPr>
            <a:picLocks noChangeAspect="1"/>
          </p:cNvPicPr>
          <p:nvPr/>
        </p:nvPicPr>
        <p:blipFill rotWithShape="1">
          <a:blip r:embed="rId2"/>
          <a:srcRect t="25203"/>
          <a:stretch/>
        </p:blipFill>
        <p:spPr>
          <a:xfrm>
            <a:off x="3645229" y="3980505"/>
            <a:ext cx="5124730" cy="2541550"/>
          </a:xfrm>
          <a:prstGeom prst="rect">
            <a:avLst/>
          </a:prstGeom>
        </p:spPr>
      </p:pic>
    </p:spTree>
    <p:extLst>
      <p:ext uri="{BB962C8B-B14F-4D97-AF65-F5344CB8AC3E}">
        <p14:creationId xmlns:p14="http://schemas.microsoft.com/office/powerpoint/2010/main" val="2892652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In-house Recruitment</a:t>
            </a:r>
          </a:p>
        </p:txBody>
      </p:sp>
      <p:sp>
        <p:nvSpPr>
          <p:cNvPr id="3" name="Content Placeholder 2"/>
          <p:cNvSpPr>
            <a:spLocks noGrp="1"/>
          </p:cNvSpPr>
          <p:nvPr>
            <p:ph idx="1"/>
          </p:nvPr>
        </p:nvSpPr>
        <p:spPr/>
        <p:txBody>
          <a:bodyPr/>
          <a:lstStyle/>
          <a:p>
            <a:r>
              <a:rPr lang="en-US" sz="2400" dirty="0"/>
              <a:t>Many employers undertake at least some if not most of their own in-house recruitment, using their </a:t>
            </a:r>
            <a:r>
              <a:rPr lang="en-US" sz="2400" i="1" dirty="0"/>
              <a:t>human resources department (</a:t>
            </a:r>
            <a:r>
              <a:rPr lang="zh-CN" altLang="en-US" sz="2400" i="1" dirty="0">
                <a:latin typeface="华文楷体"/>
                <a:ea typeface="华文楷体"/>
                <a:cs typeface="华文楷体"/>
              </a:rPr>
              <a:t>人力资源部</a:t>
            </a:r>
            <a:r>
              <a:rPr lang="en-US" sz="2400" i="1" dirty="0"/>
              <a:t>)</a:t>
            </a:r>
            <a:r>
              <a:rPr lang="en-US" sz="2400" dirty="0"/>
              <a:t>, hiring managers and </a:t>
            </a:r>
            <a:r>
              <a:rPr lang="en-US" sz="2400" i="1" dirty="0"/>
              <a:t>recruitment personnel (</a:t>
            </a:r>
            <a:r>
              <a:rPr lang="zh-CN" altLang="en-US" sz="2400" i="1" dirty="0">
                <a:latin typeface="华文楷体"/>
                <a:ea typeface="华文楷体"/>
                <a:cs typeface="华文楷体"/>
              </a:rPr>
              <a:t>招聘人员</a:t>
            </a:r>
            <a:r>
              <a:rPr lang="en-US" sz="2400" i="1" dirty="0"/>
              <a:t>)</a:t>
            </a:r>
            <a:r>
              <a:rPr lang="en-US" sz="2400" dirty="0"/>
              <a:t>.</a:t>
            </a:r>
          </a:p>
          <a:p>
            <a:r>
              <a:rPr lang="en-US" sz="2400" dirty="0"/>
              <a:t>In-house recruiters may advertise job vacancies on their own websites, coordinate internal employee </a:t>
            </a:r>
            <a:r>
              <a:rPr lang="en-US" sz="2400" i="1" dirty="0"/>
              <a:t>referrals (</a:t>
            </a:r>
            <a:r>
              <a:rPr lang="zh-CN" altLang="en-US" sz="2400" i="1" dirty="0">
                <a:latin typeface="华文楷体"/>
                <a:ea typeface="华文楷体"/>
                <a:cs typeface="华文楷体"/>
              </a:rPr>
              <a:t>转介</a:t>
            </a:r>
            <a:r>
              <a:rPr lang="en-US" sz="2400" i="1" dirty="0"/>
              <a:t>)</a:t>
            </a:r>
            <a:r>
              <a:rPr lang="en-US" sz="2400" dirty="0"/>
              <a:t>, focus on campus graduate recruitment.</a:t>
            </a:r>
          </a:p>
        </p:txBody>
      </p:sp>
    </p:spTree>
    <p:extLst>
      <p:ext uri="{BB962C8B-B14F-4D97-AF65-F5344CB8AC3E}">
        <p14:creationId xmlns:p14="http://schemas.microsoft.com/office/powerpoint/2010/main" val="2844438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External </a:t>
            </a:r>
            <a:r>
              <a:rPr lang="en-US" b="1" dirty="0" err="1"/>
              <a:t>organisations</a:t>
            </a:r>
            <a:endParaRPr lang="en-US" b="1" dirty="0"/>
          </a:p>
        </p:txBody>
      </p:sp>
      <p:sp>
        <p:nvSpPr>
          <p:cNvPr id="3" name="Content Placeholder 2"/>
          <p:cNvSpPr>
            <a:spLocks noGrp="1"/>
          </p:cNvSpPr>
          <p:nvPr>
            <p:ph idx="1"/>
          </p:nvPr>
        </p:nvSpPr>
        <p:spPr/>
        <p:txBody>
          <a:bodyPr/>
          <a:lstStyle/>
          <a:p>
            <a:pPr marL="0" indent="0" algn="just">
              <a:buNone/>
            </a:pPr>
            <a:r>
              <a:rPr lang="en-US" sz="2400" b="1" u="sng" dirty="0"/>
              <a:t>Employment Agencies</a:t>
            </a:r>
            <a:endParaRPr lang="en-US" sz="2400" b="1" dirty="0"/>
          </a:p>
          <a:p>
            <a:r>
              <a:rPr lang="en-US" sz="2400" dirty="0"/>
              <a:t>Employment agencies generally have a large database of job seekers. </a:t>
            </a:r>
            <a:r>
              <a:rPr lang="en-US" sz="2400" b="1" dirty="0"/>
              <a:t>They tend to </a:t>
            </a:r>
            <a:r>
              <a:rPr lang="en-US" sz="2400" b="1" dirty="0" err="1"/>
              <a:t>specialise</a:t>
            </a:r>
            <a:r>
              <a:rPr lang="en-US" sz="2400" b="1" dirty="0"/>
              <a:t> in jobs that are relatively low level and common across </a:t>
            </a:r>
            <a:r>
              <a:rPr lang="en-US" sz="2400" b="1" dirty="0" err="1"/>
              <a:t>organisations</a:t>
            </a:r>
            <a:r>
              <a:rPr lang="en-US" sz="2400" dirty="0"/>
              <a:t>, such as admin. staff, drivers or warehouse operatives. For a fee they will match your needs with people registered with them and will fill vacancies quickly.</a:t>
            </a:r>
          </a:p>
          <a:p>
            <a:pPr marL="114300" indent="0" algn="just">
              <a:buNone/>
            </a:pPr>
            <a:endParaRPr lang="en-US" sz="2400" dirty="0"/>
          </a:p>
        </p:txBody>
      </p:sp>
    </p:spTree>
    <p:extLst>
      <p:ext uri="{BB962C8B-B14F-4D97-AF65-F5344CB8AC3E}">
        <p14:creationId xmlns:p14="http://schemas.microsoft.com/office/powerpoint/2010/main" val="708899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lgn="just">
              <a:buNone/>
            </a:pPr>
            <a:r>
              <a:rPr lang="en-US" sz="2400" b="1" u="sng" dirty="0">
                <a:solidFill>
                  <a:srgbClr val="564B3C"/>
                </a:solidFill>
              </a:rPr>
              <a:t>Recruitment Consultancies</a:t>
            </a:r>
          </a:p>
          <a:p>
            <a:r>
              <a:rPr lang="en-US" sz="2400" b="1" dirty="0">
                <a:solidFill>
                  <a:srgbClr val="564B3C"/>
                </a:solidFill>
              </a:rPr>
              <a:t>These </a:t>
            </a:r>
            <a:r>
              <a:rPr lang="en-US" sz="2400" b="1" dirty="0" err="1">
                <a:solidFill>
                  <a:srgbClr val="564B3C"/>
                </a:solidFill>
              </a:rPr>
              <a:t>organisations</a:t>
            </a:r>
            <a:r>
              <a:rPr lang="en-US" sz="2400" b="1" dirty="0">
                <a:solidFill>
                  <a:srgbClr val="564B3C"/>
                </a:solidFill>
              </a:rPr>
              <a:t> tend to </a:t>
            </a:r>
            <a:r>
              <a:rPr lang="en-US" sz="2400" b="1" dirty="0" err="1">
                <a:solidFill>
                  <a:srgbClr val="564B3C"/>
                </a:solidFill>
              </a:rPr>
              <a:t>specialise</a:t>
            </a:r>
            <a:r>
              <a:rPr lang="en-US" sz="2400" b="1" dirty="0">
                <a:solidFill>
                  <a:srgbClr val="564B3C"/>
                </a:solidFill>
              </a:rPr>
              <a:t> in management or sales posts. </a:t>
            </a:r>
            <a:r>
              <a:rPr lang="en-US" sz="2400" dirty="0">
                <a:solidFill>
                  <a:srgbClr val="564B3C"/>
                </a:solidFill>
              </a:rPr>
              <a:t>They generally have individuals on their lists who may be either employed or unemployed.</a:t>
            </a:r>
          </a:p>
          <a:p>
            <a:r>
              <a:rPr lang="en-US" sz="2400" dirty="0">
                <a:solidFill>
                  <a:srgbClr val="564B3C"/>
                </a:solidFill>
              </a:rPr>
              <a:t>You will need to manage any consultancy relationship and brief consultants very carefully. It’s also important to ensure they match the person to your job, rather than the other way round, otherwise you could end up with an unsuitable employee.</a:t>
            </a:r>
          </a:p>
          <a:p>
            <a:pPr algn="just"/>
            <a:endParaRPr lang="en-US" sz="2400" dirty="0">
              <a:solidFill>
                <a:srgbClr val="564B3C"/>
              </a:solidFill>
            </a:endParaRPr>
          </a:p>
          <a:p>
            <a:endParaRPr lang="en-US" sz="2400" dirty="0"/>
          </a:p>
        </p:txBody>
      </p:sp>
    </p:spTree>
    <p:extLst>
      <p:ext uri="{BB962C8B-B14F-4D97-AF65-F5344CB8AC3E}">
        <p14:creationId xmlns:p14="http://schemas.microsoft.com/office/powerpoint/2010/main" val="17445555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lgn="just">
              <a:buNone/>
            </a:pPr>
            <a:r>
              <a:rPr lang="en-US" sz="2400" b="1" u="sng" dirty="0">
                <a:solidFill>
                  <a:srgbClr val="564B3C"/>
                </a:solidFill>
              </a:rPr>
              <a:t>Outplacement Consultancies</a:t>
            </a:r>
          </a:p>
          <a:p>
            <a:r>
              <a:rPr lang="en-US" sz="2400" dirty="0">
                <a:solidFill>
                  <a:srgbClr val="564B3C"/>
                </a:solidFill>
              </a:rPr>
              <a:t>These are </a:t>
            </a:r>
            <a:r>
              <a:rPr lang="en-US" sz="2400" dirty="0" err="1">
                <a:solidFill>
                  <a:srgbClr val="564B3C"/>
                </a:solidFill>
              </a:rPr>
              <a:t>organisations</a:t>
            </a:r>
            <a:r>
              <a:rPr lang="en-US" sz="2400" dirty="0">
                <a:solidFill>
                  <a:srgbClr val="564B3C"/>
                </a:solidFill>
              </a:rPr>
              <a:t> dealing specifically  with people who have been made </a:t>
            </a:r>
            <a:r>
              <a:rPr lang="en-US" sz="2400" i="1" dirty="0">
                <a:solidFill>
                  <a:srgbClr val="564B3C"/>
                </a:solidFill>
              </a:rPr>
              <a:t>retrenched (</a:t>
            </a:r>
            <a:r>
              <a:rPr lang="zh-CN" altLang="en-US" sz="2400" i="1" dirty="0">
                <a:latin typeface="华文楷体"/>
                <a:ea typeface="华文楷体"/>
                <a:cs typeface="华文楷体"/>
              </a:rPr>
              <a:t>被裁</a:t>
            </a:r>
            <a:r>
              <a:rPr lang="en-US" sz="2400" i="1" dirty="0">
                <a:solidFill>
                  <a:srgbClr val="564B3C"/>
                </a:solidFill>
              </a:rPr>
              <a:t>)</a:t>
            </a:r>
            <a:r>
              <a:rPr lang="en-US" sz="2400" dirty="0">
                <a:solidFill>
                  <a:srgbClr val="564B3C"/>
                </a:solidFill>
              </a:rPr>
              <a:t>, often from managerial and professional roles. Costs are relatively low and the </a:t>
            </a:r>
            <a:r>
              <a:rPr lang="en-US" sz="2400" i="1" dirty="0" err="1">
                <a:solidFill>
                  <a:srgbClr val="564B3C"/>
                </a:solidFill>
              </a:rPr>
              <a:t>calibre</a:t>
            </a:r>
            <a:r>
              <a:rPr lang="en-US" sz="2400" i="1" dirty="0">
                <a:solidFill>
                  <a:srgbClr val="564B3C"/>
                </a:solidFill>
              </a:rPr>
              <a:t> (</a:t>
            </a:r>
            <a:r>
              <a:rPr lang="zh-CN" altLang="en-US" sz="2400" i="1" dirty="0">
                <a:latin typeface="华文楷体"/>
                <a:ea typeface="华文楷体"/>
                <a:cs typeface="华文楷体"/>
              </a:rPr>
              <a:t>口径</a:t>
            </a:r>
            <a:r>
              <a:rPr lang="en-US" altLang="zh-CN" sz="2400" i="1" dirty="0"/>
              <a:t> quality</a:t>
            </a:r>
            <a:r>
              <a:rPr lang="en-US" sz="2400" i="1" dirty="0">
                <a:solidFill>
                  <a:srgbClr val="564B3C"/>
                </a:solidFill>
              </a:rPr>
              <a:t>)</a:t>
            </a:r>
            <a:r>
              <a:rPr lang="en-US" sz="2400" dirty="0">
                <a:solidFill>
                  <a:srgbClr val="564B3C"/>
                </a:solidFill>
              </a:rPr>
              <a:t> of people can be high. In addition, the consultant is likely to know the individual well as they work closely.</a:t>
            </a:r>
          </a:p>
          <a:p>
            <a:pPr marL="0" indent="0">
              <a:buNone/>
            </a:pPr>
            <a:endParaRPr lang="en-US" sz="2400" dirty="0"/>
          </a:p>
          <a:p>
            <a:endParaRPr lang="en-US" sz="2400" dirty="0"/>
          </a:p>
        </p:txBody>
      </p:sp>
      <p:pic>
        <p:nvPicPr>
          <p:cNvPr id="4" name="Picture 3"/>
          <p:cNvPicPr>
            <a:picLocks noChangeAspect="1"/>
          </p:cNvPicPr>
          <p:nvPr/>
        </p:nvPicPr>
        <p:blipFill rotWithShape="1">
          <a:blip r:embed="rId2"/>
          <a:srcRect r="4096" b="6780"/>
          <a:stretch/>
        </p:blipFill>
        <p:spPr>
          <a:xfrm>
            <a:off x="4461271" y="3629008"/>
            <a:ext cx="4396141" cy="2843560"/>
          </a:xfrm>
          <a:prstGeom prst="rect">
            <a:avLst/>
          </a:prstGeom>
        </p:spPr>
      </p:pic>
    </p:spTree>
    <p:extLst>
      <p:ext uri="{BB962C8B-B14F-4D97-AF65-F5344CB8AC3E}">
        <p14:creationId xmlns:p14="http://schemas.microsoft.com/office/powerpoint/2010/main" val="41019196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5686869" cy="5641975"/>
          </a:xfrm>
        </p:spPr>
        <p:txBody>
          <a:bodyPr/>
          <a:lstStyle/>
          <a:p>
            <a:pPr marL="0" indent="0">
              <a:buNone/>
            </a:pPr>
            <a:r>
              <a:rPr lang="en-US" sz="2400" b="1" u="sng" dirty="0"/>
              <a:t>Search Consultancies</a:t>
            </a:r>
          </a:p>
          <a:p>
            <a:r>
              <a:rPr lang="en-US" sz="2400" dirty="0"/>
              <a:t>These are often referred to </a:t>
            </a:r>
            <a:r>
              <a:rPr lang="en-US" sz="2400" i="1" dirty="0"/>
              <a:t>‘head hunters’ (</a:t>
            </a:r>
            <a:r>
              <a:rPr lang="zh-TW" altLang="en-US" sz="2400" i="1" dirty="0">
                <a:latin typeface="华文楷体"/>
                <a:ea typeface="华文楷体"/>
                <a:cs typeface="华文楷体"/>
              </a:rPr>
              <a:t>猎头公司</a:t>
            </a:r>
            <a:r>
              <a:rPr lang="en-US" sz="2400" i="1" dirty="0"/>
              <a:t>)</a:t>
            </a:r>
            <a:r>
              <a:rPr lang="en-US" sz="2400" dirty="0"/>
              <a:t> and are the most expensive option because they will look for suitable candidates currently working in other </a:t>
            </a:r>
            <a:r>
              <a:rPr lang="en-US" sz="2400" dirty="0" err="1"/>
              <a:t>organisations</a:t>
            </a:r>
            <a:r>
              <a:rPr lang="en-US" sz="2400" dirty="0"/>
              <a:t>. If you’re considering head hunters, make sure the consultants understand your line of business and the type of employee you are looking for.</a:t>
            </a:r>
          </a:p>
          <a:p>
            <a:endParaRPr lang="en-US" sz="2400" dirty="0"/>
          </a:p>
        </p:txBody>
      </p:sp>
      <p:pic>
        <p:nvPicPr>
          <p:cNvPr id="4" name="Picture 3"/>
          <p:cNvPicPr>
            <a:picLocks noChangeAspect="1"/>
          </p:cNvPicPr>
          <p:nvPr/>
        </p:nvPicPr>
        <p:blipFill>
          <a:blip r:embed="rId2"/>
          <a:stretch>
            <a:fillRect/>
          </a:stretch>
        </p:blipFill>
        <p:spPr>
          <a:xfrm>
            <a:off x="6350287" y="2008937"/>
            <a:ext cx="2476500" cy="3289300"/>
          </a:xfrm>
          <a:prstGeom prst="rect">
            <a:avLst/>
          </a:prstGeom>
        </p:spPr>
      </p:pic>
    </p:spTree>
    <p:extLst>
      <p:ext uri="{BB962C8B-B14F-4D97-AF65-F5344CB8AC3E}">
        <p14:creationId xmlns:p14="http://schemas.microsoft.com/office/powerpoint/2010/main" val="25901612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Questions to ask an external agency</a:t>
            </a:r>
          </a:p>
        </p:txBody>
      </p:sp>
      <p:sp>
        <p:nvSpPr>
          <p:cNvPr id="3" name="Content Placeholder 2"/>
          <p:cNvSpPr>
            <a:spLocks noGrp="1"/>
          </p:cNvSpPr>
          <p:nvPr>
            <p:ph idx="1"/>
          </p:nvPr>
        </p:nvSpPr>
        <p:spPr/>
        <p:txBody>
          <a:bodyPr>
            <a:normAutofit/>
          </a:bodyPr>
          <a:lstStyle/>
          <a:p>
            <a:r>
              <a:rPr lang="en-US" dirty="0"/>
              <a:t>What would you see as a successful outcome?</a:t>
            </a:r>
          </a:p>
          <a:p>
            <a:r>
              <a:rPr lang="en-US" dirty="0"/>
              <a:t>What level of involvement do you have in the process?</a:t>
            </a:r>
          </a:p>
          <a:p>
            <a:r>
              <a:rPr lang="en-US" dirty="0"/>
              <a:t>How do you attract candidates for an </a:t>
            </a:r>
            <a:r>
              <a:rPr lang="en-US" dirty="0" err="1"/>
              <a:t>organisation</a:t>
            </a:r>
            <a:r>
              <a:rPr lang="en-US" dirty="0"/>
              <a:t> / opening like ours?</a:t>
            </a:r>
          </a:p>
          <a:p>
            <a:r>
              <a:rPr lang="en-US" dirty="0"/>
              <a:t>How much do you know about our business?</a:t>
            </a:r>
          </a:p>
          <a:p>
            <a:pPr marL="114300" indent="0" algn="just">
              <a:buNone/>
            </a:pPr>
            <a:endParaRPr lang="en-US" dirty="0"/>
          </a:p>
        </p:txBody>
      </p:sp>
    </p:spTree>
    <p:extLst>
      <p:ext uri="{BB962C8B-B14F-4D97-AF65-F5344CB8AC3E}">
        <p14:creationId xmlns:p14="http://schemas.microsoft.com/office/powerpoint/2010/main" val="3828925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While it is difficult to determine the exact cost of hiring a new employee, research in this area </a:t>
            </a:r>
            <a:r>
              <a:rPr lang="en-US" sz="2400" i="1" dirty="0"/>
              <a:t>estimates (guess </a:t>
            </a:r>
            <a:r>
              <a:rPr lang="zh-CN" altLang="en-US" sz="2400" i="1" dirty="0">
                <a:latin typeface="华文楷体"/>
                <a:ea typeface="华文楷体"/>
                <a:cs typeface="华文楷体"/>
              </a:rPr>
              <a:t>估计</a:t>
            </a:r>
            <a:r>
              <a:rPr lang="en-US" sz="2400" i="1" dirty="0"/>
              <a:t>)</a:t>
            </a:r>
            <a:r>
              <a:rPr lang="en-US" sz="2400" dirty="0"/>
              <a:t> that it costs the average company between $8,000 and $12,000 to hire and train each new employee. </a:t>
            </a:r>
          </a:p>
          <a:p>
            <a:r>
              <a:rPr lang="en-US" sz="2400" dirty="0"/>
              <a:t>This expense cannot be ignored as these costs directly impact the company's productivity and the budget. Hiring the right person the first time will help reduce the number of new staff your company has to hire and train, thereby </a:t>
            </a:r>
            <a:r>
              <a:rPr lang="en-US" sz="2400" i="1" dirty="0"/>
              <a:t>reducing overall operating costs (</a:t>
            </a:r>
            <a:r>
              <a:rPr lang="zh-CN" altLang="en-US" sz="2400" i="1" dirty="0">
                <a:latin typeface="华文楷体"/>
                <a:ea typeface="华文楷体"/>
                <a:cs typeface="华文楷体"/>
              </a:rPr>
              <a:t>降低整体营运成本</a:t>
            </a:r>
            <a:r>
              <a:rPr lang="en-US" sz="2400" i="1" dirty="0"/>
              <a:t>)</a:t>
            </a:r>
            <a:r>
              <a:rPr lang="en-US" sz="2400" dirty="0"/>
              <a:t>. </a:t>
            </a:r>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31306631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Who will work on our behalf and what is their experience?</a:t>
            </a:r>
          </a:p>
          <a:p>
            <a:r>
              <a:rPr lang="en-US" dirty="0"/>
              <a:t>How much time will this person devote to our search?</a:t>
            </a:r>
          </a:p>
          <a:p>
            <a:r>
              <a:rPr lang="en-US" dirty="0"/>
              <a:t>What other </a:t>
            </a:r>
            <a:r>
              <a:rPr lang="en-US" dirty="0" err="1"/>
              <a:t>organisations</a:t>
            </a:r>
            <a:r>
              <a:rPr lang="en-US" dirty="0"/>
              <a:t> are you working for at present?</a:t>
            </a:r>
          </a:p>
          <a:p>
            <a:r>
              <a:rPr lang="en-US" dirty="0"/>
              <a:t>Who do we speak to if our relationship appears not to be working?</a:t>
            </a:r>
          </a:p>
          <a:p>
            <a:endParaRPr lang="en-US" dirty="0"/>
          </a:p>
        </p:txBody>
      </p:sp>
    </p:spTree>
    <p:extLst>
      <p:ext uri="{BB962C8B-B14F-4D97-AF65-F5344CB8AC3E}">
        <p14:creationId xmlns:p14="http://schemas.microsoft.com/office/powerpoint/2010/main" val="27085824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What do you do to ensure good equal opportunities practices are incorporated into your work?</a:t>
            </a:r>
          </a:p>
          <a:p>
            <a:r>
              <a:rPr lang="en-US" dirty="0"/>
              <a:t>Can I have references from other </a:t>
            </a:r>
            <a:r>
              <a:rPr lang="en-US" dirty="0" err="1"/>
              <a:t>organisations</a:t>
            </a:r>
            <a:r>
              <a:rPr lang="en-US" dirty="0"/>
              <a:t> you have worked for?</a:t>
            </a:r>
          </a:p>
          <a:p>
            <a:r>
              <a:rPr lang="en-US" dirty="0"/>
              <a:t>How much is it going to cost and how are fees charged, for example by the hour or per project?</a:t>
            </a:r>
          </a:p>
          <a:p>
            <a:endParaRPr lang="en-US" dirty="0"/>
          </a:p>
        </p:txBody>
      </p:sp>
    </p:spTree>
    <p:extLst>
      <p:ext uri="{BB962C8B-B14F-4D97-AF65-F5344CB8AC3E}">
        <p14:creationId xmlns:p14="http://schemas.microsoft.com/office/powerpoint/2010/main" val="4057739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Going it alone</a:t>
            </a:r>
          </a:p>
        </p:txBody>
      </p:sp>
      <p:sp>
        <p:nvSpPr>
          <p:cNvPr id="3" name="Content Placeholder 2"/>
          <p:cNvSpPr>
            <a:spLocks noGrp="1"/>
          </p:cNvSpPr>
          <p:nvPr>
            <p:ph idx="1"/>
          </p:nvPr>
        </p:nvSpPr>
        <p:spPr/>
        <p:txBody>
          <a:bodyPr/>
          <a:lstStyle/>
          <a:p>
            <a:pPr marL="0" indent="0">
              <a:buNone/>
            </a:pPr>
            <a:r>
              <a:rPr lang="en-US" sz="2400" i="1" dirty="0">
                <a:solidFill>
                  <a:srgbClr val="564B3C"/>
                </a:solidFill>
              </a:rPr>
              <a:t>You could always try to find suitable applicants yourself.</a:t>
            </a:r>
            <a:endParaRPr lang="en-US" sz="2400" dirty="0">
              <a:solidFill>
                <a:srgbClr val="564B3C"/>
              </a:solidFill>
            </a:endParaRPr>
          </a:p>
          <a:p>
            <a:r>
              <a:rPr lang="en-US" sz="2400" b="1" u="sng" dirty="0">
                <a:solidFill>
                  <a:srgbClr val="564B3C"/>
                </a:solidFill>
              </a:rPr>
              <a:t>Job </a:t>
            </a:r>
            <a:r>
              <a:rPr lang="en-US" sz="2400" b="1" u="sng" dirty="0" err="1">
                <a:solidFill>
                  <a:srgbClr val="564B3C"/>
                </a:solidFill>
              </a:rPr>
              <a:t>Centres</a:t>
            </a:r>
            <a:r>
              <a:rPr lang="en-US" sz="2400" b="1" dirty="0">
                <a:solidFill>
                  <a:srgbClr val="564B3C"/>
                </a:solidFill>
              </a:rPr>
              <a:t> </a:t>
            </a:r>
            <a:r>
              <a:rPr lang="en-US" sz="2400" dirty="0">
                <a:solidFill>
                  <a:srgbClr val="564B3C"/>
                </a:solidFill>
              </a:rPr>
              <a:t>are still widely used for recruiting into low-skill, low-paid jobs. You provide the specific job details and the </a:t>
            </a:r>
            <a:r>
              <a:rPr lang="en-US" sz="2400" dirty="0" err="1">
                <a:solidFill>
                  <a:srgbClr val="564B3C"/>
                </a:solidFill>
              </a:rPr>
              <a:t>centre</a:t>
            </a:r>
            <a:r>
              <a:rPr lang="en-US" sz="2400" dirty="0">
                <a:solidFill>
                  <a:srgbClr val="564B3C"/>
                </a:solidFill>
              </a:rPr>
              <a:t> will make people aware that the job exists.</a:t>
            </a:r>
          </a:p>
          <a:p>
            <a:r>
              <a:rPr lang="en-US" sz="2400" b="1" u="sng" dirty="0"/>
              <a:t>Local Commercial Radio</a:t>
            </a:r>
            <a:r>
              <a:rPr lang="en-US" sz="2400" b="1" dirty="0"/>
              <a:t> </a:t>
            </a:r>
            <a:r>
              <a:rPr lang="en-US" sz="2400" dirty="0"/>
              <a:t>is useful if recruiting for a number of positions at a semi-skilled or unskilled level. It is very different from press advertising and you will need to hire a </a:t>
            </a:r>
            <a:r>
              <a:rPr lang="en-US" sz="2400" i="1" dirty="0"/>
              <a:t>scriptwriter (</a:t>
            </a:r>
            <a:r>
              <a:rPr lang="zh-CN" altLang="en-US" sz="2400" i="1" dirty="0">
                <a:latin typeface="华文楷体"/>
                <a:ea typeface="华文楷体"/>
                <a:cs typeface="华文楷体"/>
              </a:rPr>
              <a:t>编剧</a:t>
            </a:r>
            <a:r>
              <a:rPr lang="en-US" sz="2400" i="1" dirty="0"/>
              <a:t>)</a:t>
            </a:r>
            <a:r>
              <a:rPr lang="en-US" sz="2400" dirty="0"/>
              <a:t> to put your advert together.</a:t>
            </a:r>
            <a:endParaRPr lang="en-US" sz="2400" u="sng" dirty="0"/>
          </a:p>
          <a:p>
            <a:endParaRPr lang="en-US" sz="2400" dirty="0">
              <a:solidFill>
                <a:srgbClr val="564B3C"/>
              </a:solidFill>
            </a:endParaRPr>
          </a:p>
          <a:p>
            <a:endParaRPr lang="en-US" sz="2400" dirty="0">
              <a:solidFill>
                <a:srgbClr val="564B3C"/>
              </a:solidFill>
            </a:endParaRPr>
          </a:p>
        </p:txBody>
      </p:sp>
    </p:spTree>
    <p:extLst>
      <p:ext uri="{BB962C8B-B14F-4D97-AF65-F5344CB8AC3E}">
        <p14:creationId xmlns:p14="http://schemas.microsoft.com/office/powerpoint/2010/main" val="21548064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b="1" u="sng" dirty="0"/>
              <a:t>Internal Marketing</a:t>
            </a:r>
            <a:r>
              <a:rPr lang="en-US" sz="2400" b="1" dirty="0"/>
              <a:t> </a:t>
            </a:r>
            <a:r>
              <a:rPr lang="en-US" sz="2400" dirty="0"/>
              <a:t>is useful as part of a wider recruitment process. Full details of the post should be made available through notice boards, newsletters or the </a:t>
            </a:r>
            <a:r>
              <a:rPr lang="en-US" sz="2400" dirty="0" err="1"/>
              <a:t>organisation’s</a:t>
            </a:r>
            <a:r>
              <a:rPr lang="en-US" sz="2400" dirty="0"/>
              <a:t> magazine or </a:t>
            </a:r>
            <a:r>
              <a:rPr lang="en-US" sz="2400" i="1" dirty="0"/>
              <a:t>Intranet (internal network)</a:t>
            </a:r>
            <a:r>
              <a:rPr lang="en-US" sz="2400" dirty="0"/>
              <a:t>. </a:t>
            </a:r>
            <a:endParaRPr lang="en-US" sz="2400" u="sng" dirty="0"/>
          </a:p>
          <a:p>
            <a:r>
              <a:rPr lang="en-US" sz="2400" dirty="0"/>
              <a:t>Your own </a:t>
            </a:r>
            <a:r>
              <a:rPr lang="en-US" sz="2400" dirty="0" err="1"/>
              <a:t>organisation’s</a:t>
            </a:r>
            <a:r>
              <a:rPr lang="en-US" sz="2400" dirty="0"/>
              <a:t> website can be a useful (and free) tool to advertise your vacancy, particularly if the </a:t>
            </a:r>
            <a:r>
              <a:rPr lang="en-US" sz="2400" dirty="0" err="1"/>
              <a:t>organisation</a:t>
            </a:r>
            <a:r>
              <a:rPr lang="en-US" sz="2400" dirty="0"/>
              <a:t> has a high profile. </a:t>
            </a:r>
          </a:p>
          <a:p>
            <a:endParaRPr lang="en-US" sz="2400" dirty="0"/>
          </a:p>
        </p:txBody>
      </p:sp>
    </p:spTree>
    <p:extLst>
      <p:ext uri="{BB962C8B-B14F-4D97-AF65-F5344CB8AC3E}">
        <p14:creationId xmlns:p14="http://schemas.microsoft.com/office/powerpoint/2010/main" val="2282355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Interviewing</a:t>
            </a:r>
          </a:p>
        </p:txBody>
      </p:sp>
      <p:sp>
        <p:nvSpPr>
          <p:cNvPr id="3" name="Content Placeholder 2"/>
          <p:cNvSpPr>
            <a:spLocks noGrp="1"/>
          </p:cNvSpPr>
          <p:nvPr>
            <p:ph idx="1"/>
          </p:nvPr>
        </p:nvSpPr>
        <p:spPr/>
        <p:txBody>
          <a:bodyPr/>
          <a:lstStyle/>
          <a:p>
            <a:r>
              <a:rPr lang="en-US" sz="2400" dirty="0"/>
              <a:t>Remember that when you interview candidates, you </a:t>
            </a:r>
            <a:r>
              <a:rPr lang="en-US" sz="2400" i="1" dirty="0"/>
              <a:t>represent (</a:t>
            </a:r>
            <a:r>
              <a:rPr lang="zh-CN" altLang="en-US" sz="2400" i="1" dirty="0">
                <a:latin typeface="华文楷体"/>
                <a:ea typeface="华文楷体"/>
                <a:cs typeface="华文楷体"/>
              </a:rPr>
              <a:t>代表</a:t>
            </a:r>
            <a:r>
              <a:rPr lang="en-US" sz="2400" i="1" dirty="0"/>
              <a:t>)</a:t>
            </a:r>
            <a:r>
              <a:rPr lang="en-US" sz="2400" dirty="0"/>
              <a:t> the </a:t>
            </a:r>
            <a:r>
              <a:rPr lang="en-US" sz="2400" dirty="0" err="1"/>
              <a:t>organisation</a:t>
            </a:r>
            <a:r>
              <a:rPr lang="en-US" sz="2400" dirty="0"/>
              <a:t>. A good interview can leave a candidate with positive feelings about the </a:t>
            </a:r>
            <a:r>
              <a:rPr lang="en-US" sz="2400" dirty="0" err="1"/>
              <a:t>organisation</a:t>
            </a:r>
            <a:r>
              <a:rPr lang="en-US" sz="2400" dirty="0"/>
              <a:t> even if no job offer results, while a poor interview may result in a </a:t>
            </a:r>
            <a:r>
              <a:rPr lang="en-US" sz="2400" i="1" dirty="0"/>
              <a:t>negative reputation (</a:t>
            </a:r>
            <a:r>
              <a:rPr lang="zh-CN" altLang="en-US" sz="2400" i="1" dirty="0">
                <a:latin typeface="华文楷体"/>
                <a:ea typeface="华文楷体"/>
                <a:cs typeface="华文楷体"/>
              </a:rPr>
              <a:t>负盛誉</a:t>
            </a:r>
            <a:r>
              <a:rPr lang="en-US" sz="2400" i="1" dirty="0"/>
              <a:t>) </a:t>
            </a:r>
            <a:r>
              <a:rPr lang="en-US" sz="2400" dirty="0"/>
              <a:t>for the </a:t>
            </a:r>
            <a:r>
              <a:rPr lang="en-US" sz="2400" dirty="0" err="1"/>
              <a:t>organisation</a:t>
            </a:r>
            <a:r>
              <a:rPr lang="en-US" sz="2400" dirty="0"/>
              <a:t>.</a:t>
            </a:r>
          </a:p>
          <a:p>
            <a:r>
              <a:rPr lang="en-US" sz="2400" dirty="0"/>
              <a:t>The purpose of an interview is to </a:t>
            </a:r>
            <a:r>
              <a:rPr lang="en-US" sz="2400" i="1" dirty="0"/>
              <a:t>gather (collect/get)</a:t>
            </a:r>
            <a:r>
              <a:rPr lang="en-US" sz="2400" dirty="0"/>
              <a:t> information about the applicants’ </a:t>
            </a:r>
            <a:r>
              <a:rPr lang="en-US" sz="2400" i="1" dirty="0"/>
              <a:t>competencies (</a:t>
            </a:r>
            <a:r>
              <a:rPr lang="zh-CN" altLang="en-US" sz="2400" i="1" dirty="0">
                <a:latin typeface="华文楷体"/>
                <a:ea typeface="华文楷体"/>
                <a:cs typeface="华文楷体"/>
              </a:rPr>
              <a:t>竞争力</a:t>
            </a:r>
            <a:r>
              <a:rPr lang="en-US" sz="2400" i="1" dirty="0"/>
              <a:t>)</a:t>
            </a:r>
            <a:r>
              <a:rPr lang="en-US" sz="2400" dirty="0"/>
              <a:t> and work experience so that you can select the best qualified candidate.</a:t>
            </a:r>
          </a:p>
        </p:txBody>
      </p:sp>
    </p:spTree>
    <p:extLst>
      <p:ext uri="{BB962C8B-B14F-4D97-AF65-F5344CB8AC3E}">
        <p14:creationId xmlns:p14="http://schemas.microsoft.com/office/powerpoint/2010/main" val="5991894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The key to an effective interview is having clearly defined selection criteria with related interview questions, developed before the interview.</a:t>
            </a:r>
          </a:p>
          <a:p>
            <a:endParaRPr lang="en-US" sz="2400" dirty="0"/>
          </a:p>
        </p:txBody>
      </p:sp>
      <p:pic>
        <p:nvPicPr>
          <p:cNvPr id="5" name="Picture 4"/>
          <p:cNvPicPr>
            <a:picLocks noChangeAspect="1"/>
          </p:cNvPicPr>
          <p:nvPr/>
        </p:nvPicPr>
        <p:blipFill>
          <a:blip r:embed="rId2"/>
          <a:stretch>
            <a:fillRect/>
          </a:stretch>
        </p:blipFill>
        <p:spPr>
          <a:xfrm>
            <a:off x="5018020" y="2260599"/>
            <a:ext cx="3830199" cy="2539589"/>
          </a:xfrm>
          <a:prstGeom prst="rect">
            <a:avLst/>
          </a:prstGeom>
        </p:spPr>
      </p:pic>
      <p:pic>
        <p:nvPicPr>
          <p:cNvPr id="6" name="Picture 5"/>
          <p:cNvPicPr>
            <a:picLocks noChangeAspect="1"/>
          </p:cNvPicPr>
          <p:nvPr/>
        </p:nvPicPr>
        <p:blipFill>
          <a:blip r:embed="rId3"/>
          <a:stretch>
            <a:fillRect/>
          </a:stretch>
        </p:blipFill>
        <p:spPr>
          <a:xfrm>
            <a:off x="709253" y="3670099"/>
            <a:ext cx="4118165" cy="2740452"/>
          </a:xfrm>
          <a:prstGeom prst="rect">
            <a:avLst/>
          </a:prstGeom>
        </p:spPr>
      </p:pic>
    </p:spTree>
    <p:extLst>
      <p:ext uri="{BB962C8B-B14F-4D97-AF65-F5344CB8AC3E}">
        <p14:creationId xmlns:p14="http://schemas.microsoft.com/office/powerpoint/2010/main" val="3031194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Guiding Principles (</a:t>
            </a:r>
            <a:r>
              <a:rPr lang="zh-CN" altLang="en-US" b="1" i="1" dirty="0">
                <a:latin typeface="华文楷体"/>
                <a:ea typeface="华文楷体"/>
                <a:cs typeface="华文楷体"/>
              </a:rPr>
              <a:t>指导原则</a:t>
            </a:r>
            <a:r>
              <a:rPr lang="en-US" b="1" i="1" dirty="0"/>
              <a:t>)</a:t>
            </a:r>
          </a:p>
        </p:txBody>
      </p:sp>
      <p:sp>
        <p:nvSpPr>
          <p:cNvPr id="3" name="Content Placeholder 2"/>
          <p:cNvSpPr>
            <a:spLocks noGrp="1"/>
          </p:cNvSpPr>
          <p:nvPr>
            <p:ph idx="1"/>
          </p:nvPr>
        </p:nvSpPr>
        <p:spPr/>
        <p:txBody>
          <a:bodyPr/>
          <a:lstStyle/>
          <a:p>
            <a:r>
              <a:rPr lang="en-US" sz="2400" dirty="0"/>
              <a:t>Your goal is to have a </a:t>
            </a:r>
            <a:r>
              <a:rPr lang="en-US" sz="2400" i="1" dirty="0"/>
              <a:t>fair and effective process (</a:t>
            </a:r>
            <a:r>
              <a:rPr lang="zh-CN" altLang="en-US" sz="2400" i="1" dirty="0">
                <a:latin typeface="华文楷体"/>
                <a:ea typeface="华文楷体"/>
                <a:cs typeface="华文楷体"/>
              </a:rPr>
              <a:t>公平和有效的过程</a:t>
            </a:r>
            <a:r>
              <a:rPr lang="en-US" sz="2400" i="1" dirty="0"/>
              <a:t>)</a:t>
            </a:r>
            <a:r>
              <a:rPr lang="en-US" sz="2400" dirty="0"/>
              <a:t> for conducting interviews. To ensure fairness, you should:</a:t>
            </a:r>
          </a:p>
          <a:p>
            <a:r>
              <a:rPr lang="en-US" sz="2400" dirty="0"/>
              <a:t>Conduct structured interviews in which each candidate is </a:t>
            </a:r>
            <a:r>
              <a:rPr lang="en-US" sz="2400" i="1" dirty="0"/>
              <a:t>asked a predetermined set of questions (</a:t>
            </a:r>
            <a:r>
              <a:rPr lang="zh-CN" altLang="en-US" sz="2400" i="1" dirty="0">
                <a:latin typeface="华文楷体"/>
                <a:ea typeface="华文楷体"/>
                <a:cs typeface="华文楷体"/>
              </a:rPr>
              <a:t>问预定设置的问题</a:t>
            </a:r>
            <a:r>
              <a:rPr lang="en-US" sz="2400" i="1" dirty="0"/>
              <a:t>)</a:t>
            </a:r>
            <a:r>
              <a:rPr lang="en-US" sz="2400" dirty="0"/>
              <a:t> and all candidates are measured against the same criteria.</a:t>
            </a:r>
          </a:p>
          <a:p>
            <a:r>
              <a:rPr lang="en-US" sz="2400" i="1" dirty="0"/>
              <a:t>Treat all candidates in a fair, equal, and consistent manner (</a:t>
            </a:r>
            <a:r>
              <a:rPr lang="zh-CN" altLang="en-US" sz="2400" i="1" dirty="0">
                <a:latin typeface="华文楷体"/>
                <a:ea typeface="华文楷体"/>
                <a:cs typeface="华文楷体"/>
              </a:rPr>
              <a:t>在一个公平，公正，一致的方式对待所有候选人</a:t>
            </a:r>
            <a:r>
              <a:rPr lang="en-US" sz="2400" i="1" dirty="0"/>
              <a:t>)</a:t>
            </a:r>
            <a:r>
              <a:rPr lang="en-US" sz="2400" dirty="0"/>
              <a:t>.</a:t>
            </a:r>
          </a:p>
        </p:txBody>
      </p:sp>
    </p:spTree>
    <p:extLst>
      <p:ext uri="{BB962C8B-B14F-4D97-AF65-F5344CB8AC3E}">
        <p14:creationId xmlns:p14="http://schemas.microsoft.com/office/powerpoint/2010/main" val="32483560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i="1" dirty="0"/>
          </a:p>
        </p:txBody>
      </p:sp>
      <p:sp>
        <p:nvSpPr>
          <p:cNvPr id="3" name="Content Placeholder 2"/>
          <p:cNvSpPr>
            <a:spLocks noGrp="1"/>
          </p:cNvSpPr>
          <p:nvPr>
            <p:ph idx="1"/>
          </p:nvPr>
        </p:nvSpPr>
        <p:spPr>
          <a:xfrm>
            <a:off x="498475" y="484188"/>
            <a:ext cx="7556500" cy="5641975"/>
          </a:xfrm>
        </p:spPr>
        <p:txBody>
          <a:bodyPr/>
          <a:lstStyle/>
          <a:p>
            <a:r>
              <a:rPr lang="en-US" sz="2400" i="1" dirty="0"/>
              <a:t>Eliminate cultural or other forms of bias in the interview process (</a:t>
            </a:r>
            <a:r>
              <a:rPr lang="zh-CN" altLang="en-US" sz="2400" i="1" dirty="0">
                <a:latin typeface="华文楷体"/>
                <a:ea typeface="华文楷体"/>
                <a:cs typeface="华文楷体"/>
              </a:rPr>
              <a:t>在采访过程中消除文化或其他形式的偏见</a:t>
            </a:r>
            <a:r>
              <a:rPr lang="en-US" sz="2400" i="1" dirty="0"/>
              <a:t>)</a:t>
            </a:r>
            <a:r>
              <a:rPr lang="en-US" sz="2400" dirty="0"/>
              <a:t>.</a:t>
            </a:r>
          </a:p>
          <a:p>
            <a:r>
              <a:rPr lang="en-US" sz="2400" dirty="0"/>
              <a:t>Evaluate candidates effectively by developing and asking a </a:t>
            </a:r>
            <a:r>
              <a:rPr lang="en-US" sz="2400" i="1" dirty="0"/>
              <a:t>variety (different)</a:t>
            </a:r>
            <a:r>
              <a:rPr lang="en-US" sz="2400" dirty="0"/>
              <a:t> of questions, including direct, </a:t>
            </a:r>
            <a:r>
              <a:rPr lang="en-US" sz="2400" i="1" dirty="0"/>
              <a:t>open-ended (</a:t>
            </a:r>
            <a:r>
              <a:rPr lang="zh-CN" altLang="en-US" sz="2400" i="1" dirty="0">
                <a:latin typeface="华文楷体"/>
                <a:ea typeface="华文楷体"/>
                <a:cs typeface="华文楷体"/>
              </a:rPr>
              <a:t>开放式的问题</a:t>
            </a:r>
            <a:r>
              <a:rPr lang="en-US" sz="2400" i="1" dirty="0"/>
              <a:t>)</a:t>
            </a:r>
            <a:r>
              <a:rPr lang="en-US" sz="2400" dirty="0"/>
              <a:t>, and situational questions.</a:t>
            </a:r>
          </a:p>
          <a:p>
            <a:r>
              <a:rPr lang="en-US" sz="2400" dirty="0"/>
              <a:t>Keep your top candidates interested by completing the interview process quickly.</a:t>
            </a:r>
          </a:p>
          <a:p>
            <a:r>
              <a:rPr lang="en-US" sz="2400" dirty="0"/>
              <a:t>Choose the best candidate for the job.</a:t>
            </a:r>
          </a:p>
        </p:txBody>
      </p:sp>
    </p:spTree>
    <p:extLst>
      <p:ext uri="{BB962C8B-B14F-4D97-AF65-F5344CB8AC3E}">
        <p14:creationId xmlns:p14="http://schemas.microsoft.com/office/powerpoint/2010/main" val="1916335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Preparing for the interview</a:t>
            </a:r>
          </a:p>
        </p:txBody>
      </p:sp>
      <p:sp>
        <p:nvSpPr>
          <p:cNvPr id="3" name="Content Placeholder 2"/>
          <p:cNvSpPr>
            <a:spLocks noGrp="1"/>
          </p:cNvSpPr>
          <p:nvPr>
            <p:ph idx="1"/>
          </p:nvPr>
        </p:nvSpPr>
        <p:spPr/>
        <p:txBody>
          <a:bodyPr/>
          <a:lstStyle/>
          <a:p>
            <a:r>
              <a:rPr lang="en-US" sz="2400" dirty="0"/>
              <a:t>Careful preparation is the key to a successful interview process:</a:t>
            </a:r>
          </a:p>
          <a:p>
            <a:r>
              <a:rPr lang="en-US" sz="2400" i="1" dirty="0"/>
              <a:t>Assemble a diverse panel (</a:t>
            </a:r>
            <a:r>
              <a:rPr lang="zh-CN" altLang="en-US" sz="2400" i="1" dirty="0">
                <a:latin typeface="华文楷体"/>
                <a:ea typeface="华文楷体"/>
                <a:cs typeface="华文楷体"/>
              </a:rPr>
              <a:t>组装一台不同的面板</a:t>
            </a:r>
            <a:r>
              <a:rPr lang="en-US" sz="2400" i="1" dirty="0"/>
              <a:t>)</a:t>
            </a:r>
            <a:r>
              <a:rPr lang="en-US" sz="2400" dirty="0"/>
              <a:t>: include supervisors, managers and/or staff members who are knowledgeable about the job and who have some relationship to the job (e.g., those who the job will provide service to or support). Include individuals of different gender, ethnic groups, and physical abilities/disabilities wherever possible.</a:t>
            </a:r>
          </a:p>
        </p:txBody>
      </p:sp>
    </p:spTree>
    <p:extLst>
      <p:ext uri="{BB962C8B-B14F-4D97-AF65-F5344CB8AC3E}">
        <p14:creationId xmlns:p14="http://schemas.microsoft.com/office/powerpoint/2010/main" val="27261299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3" name="Content Placeholder 2"/>
          <p:cNvSpPr>
            <a:spLocks noGrp="1"/>
          </p:cNvSpPr>
          <p:nvPr>
            <p:ph idx="1"/>
          </p:nvPr>
        </p:nvSpPr>
        <p:spPr>
          <a:xfrm>
            <a:off x="498475" y="484188"/>
            <a:ext cx="7556500" cy="5641975"/>
          </a:xfrm>
        </p:spPr>
        <p:txBody>
          <a:bodyPr/>
          <a:lstStyle/>
          <a:p>
            <a:r>
              <a:rPr lang="en-US" sz="2400" dirty="0"/>
              <a:t>Confirm that all panel members’ schedules will allow for full </a:t>
            </a:r>
            <a:r>
              <a:rPr lang="en-US" sz="2400" i="1" dirty="0"/>
              <a:t>participation (</a:t>
            </a:r>
            <a:r>
              <a:rPr lang="zh-CN" altLang="en-US" sz="2400" i="1" dirty="0">
                <a:latin typeface="华文楷体"/>
                <a:ea typeface="华文楷体"/>
                <a:cs typeface="华文楷体"/>
              </a:rPr>
              <a:t>参与</a:t>
            </a:r>
            <a:r>
              <a:rPr lang="en-US" sz="2400" i="1" dirty="0"/>
              <a:t>)</a:t>
            </a:r>
            <a:r>
              <a:rPr lang="en-US" sz="2400" dirty="0"/>
              <a:t>.</a:t>
            </a:r>
          </a:p>
          <a:p>
            <a:r>
              <a:rPr lang="en-US" sz="2400" dirty="0"/>
              <a:t>Make sure the committee’s objective is clear and members know their roles and responsibilities. </a:t>
            </a:r>
          </a:p>
          <a:p>
            <a:r>
              <a:rPr lang="en-US" sz="2400" dirty="0"/>
              <a:t>Have the interview/selection committee </a:t>
            </a:r>
            <a:r>
              <a:rPr lang="en-US" sz="2400" i="1" dirty="0"/>
              <a:t>review (</a:t>
            </a:r>
            <a:r>
              <a:rPr lang="zh-CN" altLang="en-US" sz="2400" i="1" dirty="0">
                <a:latin typeface="华文楷体"/>
                <a:ea typeface="华文楷体"/>
                <a:cs typeface="华文楷体"/>
              </a:rPr>
              <a:t>检讨</a:t>
            </a:r>
            <a:r>
              <a:rPr lang="en-US" sz="2400" i="1" dirty="0"/>
              <a:t>)</a:t>
            </a:r>
            <a:r>
              <a:rPr lang="en-US" sz="2400" dirty="0"/>
              <a:t> the job description. Select competencies to describe the desired candidate </a:t>
            </a:r>
            <a:r>
              <a:rPr lang="en-US" sz="2400" b="1" dirty="0"/>
              <a:t>(experience, knowledge, education, and intellectual, interpersonal, and motivational competencies)</a:t>
            </a:r>
            <a:r>
              <a:rPr lang="en-US" sz="2400" dirty="0"/>
              <a:t>. </a:t>
            </a:r>
            <a:r>
              <a:rPr lang="en-US" sz="2400" i="1" dirty="0"/>
              <a:t>This is your job/candidate profile (</a:t>
            </a:r>
            <a:r>
              <a:rPr lang="zh-CN" altLang="en-US" sz="2400" i="1" dirty="0">
                <a:latin typeface="华文楷体"/>
                <a:ea typeface="华文楷体"/>
                <a:cs typeface="华文楷体"/>
              </a:rPr>
              <a:t>这是你的工作</a:t>
            </a:r>
            <a:r>
              <a:rPr lang="en-US" altLang="zh-CN" sz="2400" i="1" dirty="0">
                <a:latin typeface="华文楷体"/>
                <a:ea typeface="华文楷体"/>
                <a:cs typeface="华文楷体"/>
              </a:rPr>
              <a:t>/</a:t>
            </a:r>
            <a:r>
              <a:rPr lang="zh-CN" altLang="en-US" sz="2400" i="1" dirty="0">
                <a:latin typeface="华文楷体"/>
                <a:ea typeface="华文楷体"/>
                <a:cs typeface="华文楷体"/>
              </a:rPr>
              <a:t>候选人简介</a:t>
            </a:r>
            <a:r>
              <a:rPr lang="en-US" sz="2400" i="1" dirty="0"/>
              <a:t>)</a:t>
            </a:r>
            <a:r>
              <a:rPr lang="en-US" sz="2400" dirty="0"/>
              <a:t>. </a:t>
            </a:r>
          </a:p>
        </p:txBody>
      </p:sp>
    </p:spTree>
    <p:extLst>
      <p:ext uri="{BB962C8B-B14F-4D97-AF65-F5344CB8AC3E}">
        <p14:creationId xmlns:p14="http://schemas.microsoft.com/office/powerpoint/2010/main" val="214149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Hiring a bad employee can be bad, especially in small-medium sized companies. They can tie the company up for months because management is afraid to do anything for fear of a lawsuit (</a:t>
            </a:r>
            <a:r>
              <a:rPr lang="en-US" sz="2400" i="1" dirty="0"/>
              <a:t>sue </a:t>
            </a:r>
            <a:r>
              <a:rPr lang="zh-CN" altLang="en-US" sz="2400" i="1" dirty="0">
                <a:latin typeface="华文楷体"/>
                <a:ea typeface="华文楷体"/>
                <a:cs typeface="华文楷体"/>
              </a:rPr>
              <a:t>起诉</a:t>
            </a:r>
            <a:r>
              <a:rPr lang="en-US" sz="2400" dirty="0"/>
              <a:t>), but at the same time, the company's needs are not being met. </a:t>
            </a:r>
          </a:p>
          <a:p>
            <a:r>
              <a:rPr lang="en-US" sz="2400" i="1" dirty="0"/>
              <a:t>Avoid this situation (</a:t>
            </a:r>
            <a:r>
              <a:rPr lang="zh-CN" altLang="en-US" sz="2400" i="1" dirty="0">
                <a:latin typeface="华文楷体"/>
                <a:ea typeface="华文楷体"/>
                <a:cs typeface="华文楷体"/>
              </a:rPr>
              <a:t>避免这种情况发生</a:t>
            </a:r>
            <a:r>
              <a:rPr lang="en-US" sz="2400" i="1" dirty="0"/>
              <a:t>)</a:t>
            </a:r>
            <a:r>
              <a:rPr lang="en-US" sz="2400" dirty="0"/>
              <a:t> by developing and implementing effective Recruitment Policies. Having a </a:t>
            </a:r>
            <a:r>
              <a:rPr lang="en-US" sz="2400" i="1" dirty="0"/>
              <a:t>consistent (</a:t>
            </a:r>
            <a:r>
              <a:rPr lang="zh-CN" altLang="en-US" sz="2400" i="1" dirty="0">
                <a:latin typeface="华文楷体"/>
                <a:ea typeface="华文楷体"/>
                <a:cs typeface="华文楷体"/>
              </a:rPr>
              <a:t>一贯</a:t>
            </a:r>
            <a:r>
              <a:rPr lang="en-US" sz="2400" i="1" dirty="0"/>
              <a:t>) </a:t>
            </a:r>
            <a:r>
              <a:rPr lang="en-US" sz="2400" dirty="0"/>
              <a:t>hiring process will ensure you </a:t>
            </a:r>
            <a:r>
              <a:rPr lang="en-US" sz="2400" dirty="0" err="1"/>
              <a:t>minimise</a:t>
            </a:r>
            <a:r>
              <a:rPr lang="en-US" sz="2400" dirty="0"/>
              <a:t> bad hiring decisions. </a:t>
            </a:r>
          </a:p>
          <a:p>
            <a:endParaRPr lang="en-US" sz="2400" dirty="0"/>
          </a:p>
        </p:txBody>
      </p:sp>
    </p:spTree>
    <p:extLst>
      <p:ext uri="{BB962C8B-B14F-4D97-AF65-F5344CB8AC3E}">
        <p14:creationId xmlns:p14="http://schemas.microsoft.com/office/powerpoint/2010/main" val="3092924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Have the interview/selection committee review and </a:t>
            </a:r>
            <a:r>
              <a:rPr lang="en-US" sz="2400" i="1" dirty="0" err="1"/>
              <a:t>analyse</a:t>
            </a:r>
            <a:r>
              <a:rPr lang="en-US" sz="2400" i="1" dirty="0"/>
              <a:t> (</a:t>
            </a:r>
            <a:r>
              <a:rPr lang="zh-CN" altLang="en-US" sz="2400" i="1" dirty="0">
                <a:latin typeface="华文楷体"/>
                <a:ea typeface="华文楷体"/>
                <a:cs typeface="华文楷体"/>
              </a:rPr>
              <a:t>分析</a:t>
            </a:r>
            <a:r>
              <a:rPr lang="en-US" sz="2400" i="1" dirty="0"/>
              <a:t>)</a:t>
            </a:r>
            <a:r>
              <a:rPr lang="en-US" sz="2400" dirty="0"/>
              <a:t> each </a:t>
            </a:r>
            <a:r>
              <a:rPr lang="en-US" sz="2400" i="1" dirty="0"/>
              <a:t>candidate’s resume (</a:t>
            </a:r>
            <a:r>
              <a:rPr lang="zh-CN" altLang="en-US" sz="2400" i="1" dirty="0">
                <a:latin typeface="华文楷体"/>
                <a:ea typeface="华文楷体"/>
                <a:cs typeface="华文楷体"/>
              </a:rPr>
              <a:t>应聘者的简历</a:t>
            </a:r>
            <a:r>
              <a:rPr lang="en-US" sz="2400" i="1" dirty="0"/>
              <a:t>)</a:t>
            </a:r>
            <a:r>
              <a:rPr lang="en-US" sz="2400" dirty="0"/>
              <a:t>. Select those who best match your job/candidate profile for interview – </a:t>
            </a:r>
            <a:r>
              <a:rPr lang="en-US" sz="2400" b="1" dirty="0"/>
              <a:t>shortlisting</a:t>
            </a:r>
            <a:r>
              <a:rPr lang="en-US" sz="2400" dirty="0"/>
              <a:t>. </a:t>
            </a:r>
          </a:p>
          <a:p>
            <a:r>
              <a:rPr lang="en-US" sz="2400" dirty="0"/>
              <a:t>Have the interview/selection committee prepare interview questions. (Refer to “Types of Questions” in the later lesson)</a:t>
            </a:r>
          </a:p>
          <a:p>
            <a:r>
              <a:rPr lang="en-US" sz="2400" dirty="0"/>
              <a:t>Have a copy of the job description and updated </a:t>
            </a:r>
            <a:r>
              <a:rPr lang="en-US" sz="2400" i="1" dirty="0"/>
              <a:t>department </a:t>
            </a:r>
            <a:r>
              <a:rPr lang="en-US" sz="2400" i="1" dirty="0" err="1"/>
              <a:t>organisation</a:t>
            </a:r>
            <a:r>
              <a:rPr lang="en-US" sz="2400" i="1" dirty="0"/>
              <a:t> chart (</a:t>
            </a:r>
            <a:r>
              <a:rPr lang="zh-CN" altLang="en-US" sz="2400" i="1" dirty="0">
                <a:latin typeface="华文楷体"/>
                <a:ea typeface="华文楷体"/>
                <a:cs typeface="华文楷体"/>
              </a:rPr>
              <a:t>部门的组织结构图</a:t>
            </a:r>
            <a:r>
              <a:rPr lang="en-US" sz="2400" i="1" dirty="0"/>
              <a:t>)</a:t>
            </a:r>
            <a:r>
              <a:rPr lang="en-US" sz="2400" dirty="0"/>
              <a:t> to provide each candidate before the interview. </a:t>
            </a:r>
          </a:p>
        </p:txBody>
      </p:sp>
    </p:spTree>
    <p:extLst>
      <p:ext uri="{BB962C8B-B14F-4D97-AF65-F5344CB8AC3E}">
        <p14:creationId xmlns:p14="http://schemas.microsoft.com/office/powerpoint/2010/main" val="21103007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Arrange for interviews to be conducted in a quiet and private place, </a:t>
            </a:r>
            <a:r>
              <a:rPr lang="en-US" sz="2400" i="1" dirty="0"/>
              <a:t>free of distractions and interruptions (</a:t>
            </a:r>
            <a:r>
              <a:rPr lang="zh-CN" altLang="en-US" sz="2400" i="1" dirty="0">
                <a:latin typeface="华文楷体"/>
                <a:ea typeface="华文楷体"/>
                <a:cs typeface="华文楷体"/>
              </a:rPr>
              <a:t>免费的干扰和中断</a:t>
            </a:r>
            <a:r>
              <a:rPr lang="en-US" sz="2400" i="1" dirty="0"/>
              <a:t>)</a:t>
            </a:r>
            <a:r>
              <a:rPr lang="en-US" sz="2400" dirty="0"/>
              <a:t>. Ensure that appropriate measures are made for people with </a:t>
            </a:r>
            <a:r>
              <a:rPr lang="en-US" sz="2400" i="1" dirty="0"/>
              <a:t>disabilities (</a:t>
            </a:r>
            <a:r>
              <a:rPr lang="zh-CN" altLang="en-US" sz="2400" i="1" dirty="0">
                <a:latin typeface="华文楷体"/>
                <a:ea typeface="华文楷体"/>
                <a:cs typeface="华文楷体"/>
              </a:rPr>
              <a:t>残疾</a:t>
            </a:r>
            <a:r>
              <a:rPr lang="en-US" sz="2400" i="1" dirty="0"/>
              <a:t>)</a:t>
            </a:r>
            <a:r>
              <a:rPr lang="en-US" sz="2400" dirty="0"/>
              <a:t>.</a:t>
            </a:r>
          </a:p>
          <a:p>
            <a:r>
              <a:rPr lang="en-US" sz="2400" dirty="0"/>
              <a:t>Allow fifteen-minute breaks between the interviews to make notes.</a:t>
            </a:r>
          </a:p>
          <a:p>
            <a:r>
              <a:rPr lang="en-US" sz="2400" dirty="0"/>
              <a:t>Review the candidate’s application materials shortly before the interview to refresh your memory. </a:t>
            </a:r>
          </a:p>
        </p:txBody>
      </p:sp>
    </p:spTree>
    <p:extLst>
      <p:ext uri="{BB962C8B-B14F-4D97-AF65-F5344CB8AC3E}">
        <p14:creationId xmlns:p14="http://schemas.microsoft.com/office/powerpoint/2010/main" val="887974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a </a:t>
            </a:r>
            <a:r>
              <a:rPr lang="en-US" b="1" i="1" dirty="0"/>
              <a:t>shortlist (</a:t>
            </a:r>
            <a:r>
              <a:rPr lang="zh-CN" altLang="en-US" b="1" i="1" dirty="0">
                <a:latin typeface="华文楷体"/>
                <a:ea typeface="华文楷体"/>
                <a:cs typeface="华文楷体"/>
              </a:rPr>
              <a:t>入围</a:t>
            </a:r>
            <a:r>
              <a:rPr lang="en-US" b="1" i="1" dirty="0"/>
              <a:t>)</a:t>
            </a:r>
          </a:p>
        </p:txBody>
      </p:sp>
      <p:sp>
        <p:nvSpPr>
          <p:cNvPr id="3" name="Content Placeholder 2"/>
          <p:cNvSpPr>
            <a:spLocks noGrp="1"/>
          </p:cNvSpPr>
          <p:nvPr>
            <p:ph idx="1"/>
          </p:nvPr>
        </p:nvSpPr>
        <p:spPr/>
        <p:txBody>
          <a:bodyPr/>
          <a:lstStyle/>
          <a:p>
            <a:pPr marL="457200" indent="-342900"/>
            <a:r>
              <a:rPr lang="en-US" sz="2400" dirty="0"/>
              <a:t>Your </a:t>
            </a:r>
            <a:r>
              <a:rPr lang="en-US" sz="2400" i="1" dirty="0"/>
              <a:t>objective (</a:t>
            </a:r>
            <a:r>
              <a:rPr lang="zh-CN" altLang="en-US" sz="2400" i="1" dirty="0">
                <a:latin typeface="华文楷体"/>
                <a:ea typeface="华文楷体"/>
                <a:cs typeface="华文楷体"/>
              </a:rPr>
              <a:t>客观</a:t>
            </a:r>
            <a:r>
              <a:rPr lang="en-US" sz="2400" i="1" dirty="0"/>
              <a:t>)</a:t>
            </a:r>
            <a:r>
              <a:rPr lang="en-US" sz="2400" dirty="0"/>
              <a:t> in creating a shortlist is to identify those applicants who most </a:t>
            </a:r>
            <a:r>
              <a:rPr lang="en-US" sz="2400" i="1" dirty="0"/>
              <a:t>suitable (</a:t>
            </a:r>
            <a:r>
              <a:rPr lang="zh-CN" altLang="en-US" sz="2400" i="1" dirty="0">
                <a:latin typeface="华文楷体"/>
                <a:ea typeface="华文楷体"/>
                <a:cs typeface="华文楷体"/>
              </a:rPr>
              <a:t>适宜</a:t>
            </a:r>
            <a:r>
              <a:rPr lang="en-US" sz="2400" i="1" dirty="0"/>
              <a:t>)</a:t>
            </a:r>
            <a:r>
              <a:rPr lang="en-US" sz="2400" dirty="0"/>
              <a:t> for the job. The most common problem with shortlisting is </a:t>
            </a:r>
            <a:r>
              <a:rPr lang="en-US" sz="2400" i="1" dirty="0"/>
              <a:t>inconsistency (</a:t>
            </a:r>
            <a:r>
              <a:rPr lang="zh-CN" altLang="en-US" sz="2400" i="1" dirty="0">
                <a:latin typeface="华文楷体"/>
                <a:ea typeface="华文楷体"/>
                <a:cs typeface="华文楷体"/>
              </a:rPr>
              <a:t>前后矛盾</a:t>
            </a:r>
            <a:r>
              <a:rPr lang="en-US" sz="2400" i="1" dirty="0"/>
              <a:t>)</a:t>
            </a:r>
            <a:r>
              <a:rPr lang="en-US" sz="2400" dirty="0"/>
              <a:t> - the people who are involved and the process that is used.</a:t>
            </a:r>
          </a:p>
          <a:p>
            <a:pPr algn="just"/>
            <a:endParaRPr lang="en-US" sz="2400" dirty="0"/>
          </a:p>
          <a:p>
            <a:pPr algn="just"/>
            <a:endParaRPr lang="en-US" sz="2400" dirty="0"/>
          </a:p>
        </p:txBody>
      </p:sp>
    </p:spTree>
    <p:extLst>
      <p:ext uri="{BB962C8B-B14F-4D97-AF65-F5344CB8AC3E}">
        <p14:creationId xmlns:p14="http://schemas.microsoft.com/office/powerpoint/2010/main" val="12629983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t>The People</a:t>
            </a:r>
          </a:p>
          <a:p>
            <a:r>
              <a:rPr lang="en-US" sz="2400" i="1" dirty="0"/>
              <a:t>Avoid inconsistency (</a:t>
            </a:r>
            <a:r>
              <a:rPr lang="zh-CN" altLang="en-US" sz="2400" i="1" dirty="0">
                <a:latin typeface="华文楷体"/>
                <a:ea typeface="华文楷体"/>
                <a:cs typeface="华文楷体"/>
              </a:rPr>
              <a:t>避免不一致</a:t>
            </a:r>
            <a:r>
              <a:rPr lang="en-US" sz="2400" i="1" dirty="0"/>
              <a:t>) </a:t>
            </a:r>
            <a:r>
              <a:rPr lang="en-US" sz="2400" dirty="0"/>
              <a:t>by ensuring those involved in shortlisting are involved every step of the way - through to the final selection.</a:t>
            </a:r>
          </a:p>
          <a:p>
            <a:r>
              <a:rPr lang="en-US" sz="2400" dirty="0"/>
              <a:t>Ideally, they will be the same people (</a:t>
            </a:r>
            <a:r>
              <a:rPr lang="en-US" sz="2400" dirty="0" err="1"/>
              <a:t>ie</a:t>
            </a:r>
            <a:r>
              <a:rPr lang="en-US" sz="2400" dirty="0"/>
              <a:t>. Manager, HRM, recruiters, etc.) involved in developing the job description and the person specification. This involvement makes the decision-making process more </a:t>
            </a:r>
            <a:r>
              <a:rPr lang="en-US" sz="2400" i="1" dirty="0"/>
              <a:t>consistent (</a:t>
            </a:r>
            <a:r>
              <a:rPr lang="zh-CN" altLang="en-US" sz="2400" i="1" dirty="0">
                <a:latin typeface="华文楷体"/>
                <a:ea typeface="华文楷体"/>
                <a:cs typeface="华文楷体"/>
              </a:rPr>
              <a:t>一贯</a:t>
            </a:r>
            <a:r>
              <a:rPr lang="en-US" sz="2400" i="1" dirty="0"/>
              <a:t>)</a:t>
            </a:r>
            <a:r>
              <a:rPr lang="en-US" sz="2400" dirty="0"/>
              <a:t>.</a:t>
            </a:r>
          </a:p>
          <a:p>
            <a:endParaRPr lang="en-US" sz="2400" dirty="0"/>
          </a:p>
        </p:txBody>
      </p:sp>
    </p:spTree>
    <p:extLst>
      <p:ext uri="{BB962C8B-B14F-4D97-AF65-F5344CB8AC3E}">
        <p14:creationId xmlns:p14="http://schemas.microsoft.com/office/powerpoint/2010/main" val="8240776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pPr marL="0" indent="0">
              <a:buNone/>
            </a:pPr>
            <a:r>
              <a:rPr lang="en-US" sz="2400" b="1" u="sng" dirty="0"/>
              <a:t>The Process</a:t>
            </a:r>
          </a:p>
          <a:p>
            <a:r>
              <a:rPr lang="en-US" sz="2400" dirty="0"/>
              <a:t>The process itself can fail if you have not clearly defined the selection </a:t>
            </a:r>
            <a:r>
              <a:rPr lang="en-US" sz="2400" i="1" dirty="0"/>
              <a:t>criteria (requirement </a:t>
            </a:r>
            <a:r>
              <a:rPr lang="zh-CN" altLang="en-US" sz="2400" i="1" dirty="0">
                <a:latin typeface="华文楷体"/>
                <a:ea typeface="华文楷体"/>
                <a:cs typeface="华文楷体"/>
              </a:rPr>
              <a:t>标准</a:t>
            </a:r>
            <a:r>
              <a:rPr lang="en-US" sz="2400" i="1" dirty="0"/>
              <a:t>)</a:t>
            </a:r>
            <a:r>
              <a:rPr lang="en-US" sz="2400" dirty="0"/>
              <a:t>. Everyone must know what to look for when </a:t>
            </a:r>
            <a:r>
              <a:rPr lang="en-US" sz="2400" i="1" dirty="0"/>
              <a:t>examining (</a:t>
            </a:r>
            <a:r>
              <a:rPr lang="zh-CN" altLang="en-US" sz="2400" i="1" dirty="0">
                <a:latin typeface="华文楷体"/>
                <a:ea typeface="华文楷体"/>
                <a:cs typeface="华文楷体"/>
              </a:rPr>
              <a:t>研究</a:t>
            </a:r>
            <a:r>
              <a:rPr lang="en-US" sz="2400" i="1" dirty="0"/>
              <a:t>)</a:t>
            </a:r>
            <a:r>
              <a:rPr lang="en-US" sz="2400" dirty="0"/>
              <a:t> an application. Therefore, they may need training on how to shortlist and they will certainly find it useful to have shortlisting documentation.</a:t>
            </a:r>
          </a:p>
          <a:p>
            <a:r>
              <a:rPr lang="en-US" sz="2400" dirty="0"/>
              <a:t>This documentation contains the criteria against which people will be examined. This allows everyone to examine each applicant against the criteria.</a:t>
            </a:r>
          </a:p>
          <a:p>
            <a:endParaRPr lang="en-US" sz="2400" dirty="0"/>
          </a:p>
        </p:txBody>
      </p:sp>
    </p:spTree>
    <p:extLst>
      <p:ext uri="{BB962C8B-B14F-4D97-AF65-F5344CB8AC3E}">
        <p14:creationId xmlns:p14="http://schemas.microsoft.com/office/powerpoint/2010/main" val="2072679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Applying consistent criteria</a:t>
            </a:r>
          </a:p>
        </p:txBody>
      </p:sp>
      <p:sp>
        <p:nvSpPr>
          <p:cNvPr id="3" name="Content Placeholder 2"/>
          <p:cNvSpPr>
            <a:spLocks noGrp="1"/>
          </p:cNvSpPr>
          <p:nvPr>
            <p:ph idx="1"/>
          </p:nvPr>
        </p:nvSpPr>
        <p:spPr/>
        <p:txBody>
          <a:bodyPr/>
          <a:lstStyle/>
          <a:p>
            <a:pPr marL="0" indent="0" algn="just">
              <a:buNone/>
            </a:pPr>
            <a:r>
              <a:rPr lang="en-US" sz="2400" b="1" dirty="0"/>
              <a:t>What matters most?</a:t>
            </a:r>
          </a:p>
          <a:p>
            <a:r>
              <a:rPr lang="en-US" sz="2400" dirty="0"/>
              <a:t>The most important part you have to </a:t>
            </a:r>
            <a:r>
              <a:rPr lang="en-US" sz="2400" i="1" dirty="0"/>
              <a:t>assess (</a:t>
            </a:r>
            <a:r>
              <a:rPr lang="zh-CN" altLang="en-US" sz="2400" i="1" dirty="0">
                <a:latin typeface="华文楷体"/>
                <a:ea typeface="华文楷体"/>
                <a:cs typeface="华文楷体"/>
              </a:rPr>
              <a:t>评估</a:t>
            </a:r>
            <a:r>
              <a:rPr lang="en-US" sz="2400" i="1" dirty="0"/>
              <a:t>)</a:t>
            </a:r>
            <a:r>
              <a:rPr lang="en-US" sz="2400" dirty="0"/>
              <a:t> are how closely the information provided matches the </a:t>
            </a:r>
            <a:r>
              <a:rPr lang="en-US" sz="2400" i="1" dirty="0"/>
              <a:t>essential criteria (</a:t>
            </a:r>
            <a:r>
              <a:rPr lang="zh-CN" altLang="en-US" sz="2400" i="1" dirty="0">
                <a:latin typeface="华文楷体"/>
                <a:ea typeface="华文楷体"/>
                <a:cs typeface="华文楷体"/>
              </a:rPr>
              <a:t>基本标准</a:t>
            </a:r>
            <a:r>
              <a:rPr lang="en-US" sz="2400" i="1" dirty="0"/>
              <a:t>) </a:t>
            </a:r>
            <a:r>
              <a:rPr lang="en-US" sz="2400" dirty="0"/>
              <a:t>for the job. </a:t>
            </a:r>
          </a:p>
          <a:p>
            <a:r>
              <a:rPr lang="en-US" sz="2400" dirty="0"/>
              <a:t>You are paying particular attention to the person’s experience and qualifications. When looking at experience, look for what has been </a:t>
            </a:r>
            <a:r>
              <a:rPr lang="en-US" sz="2400" i="1" dirty="0"/>
              <a:t>achieved (</a:t>
            </a:r>
            <a:r>
              <a:rPr lang="zh-CN" altLang="en-US" sz="2400" i="1" dirty="0">
                <a:latin typeface="华文楷体"/>
                <a:ea typeface="华文楷体"/>
                <a:cs typeface="华文楷体"/>
              </a:rPr>
              <a:t>实现</a:t>
            </a:r>
            <a:r>
              <a:rPr lang="en-US" sz="2400" i="1" dirty="0"/>
              <a:t>)</a:t>
            </a:r>
            <a:r>
              <a:rPr lang="en-US" sz="2400" dirty="0"/>
              <a:t> rather than a straight description of the role.</a:t>
            </a:r>
          </a:p>
          <a:p>
            <a:pPr algn="just"/>
            <a:endParaRPr lang="en-US" sz="2400" dirty="0"/>
          </a:p>
        </p:txBody>
      </p:sp>
    </p:spTree>
    <p:extLst>
      <p:ext uri="{BB962C8B-B14F-4D97-AF65-F5344CB8AC3E}">
        <p14:creationId xmlns:p14="http://schemas.microsoft.com/office/powerpoint/2010/main" val="3579063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Selection interview (</a:t>
            </a:r>
            <a:r>
              <a:rPr lang="zh-CN" altLang="en-US" b="1" i="1" dirty="0">
                <a:latin typeface="华文楷体"/>
                <a:ea typeface="华文楷体"/>
                <a:cs typeface="华文楷体"/>
              </a:rPr>
              <a:t>遴选面试</a:t>
            </a:r>
            <a:r>
              <a:rPr lang="en-US" b="1" i="1" dirty="0"/>
              <a:t>)</a:t>
            </a:r>
          </a:p>
        </p:txBody>
      </p:sp>
      <p:sp>
        <p:nvSpPr>
          <p:cNvPr id="3" name="Content Placeholder 2"/>
          <p:cNvSpPr>
            <a:spLocks noGrp="1"/>
          </p:cNvSpPr>
          <p:nvPr>
            <p:ph idx="1"/>
          </p:nvPr>
        </p:nvSpPr>
        <p:spPr/>
        <p:txBody>
          <a:bodyPr/>
          <a:lstStyle/>
          <a:p>
            <a:pPr marL="457200" indent="-342900"/>
            <a:r>
              <a:rPr lang="en-US" sz="2400" dirty="0"/>
              <a:t>Is when a interviewer, through personal (face-to-face) contact with the interviewee, provides information by </a:t>
            </a:r>
            <a:r>
              <a:rPr lang="en-US" sz="2400" i="1" dirty="0"/>
              <a:t>observing (</a:t>
            </a:r>
            <a:r>
              <a:rPr lang="zh-CN" altLang="en-US" sz="2400" i="1" dirty="0">
                <a:latin typeface="华文楷体"/>
                <a:ea typeface="华文楷体"/>
                <a:cs typeface="华文楷体"/>
              </a:rPr>
              <a:t>观察</a:t>
            </a:r>
            <a:r>
              <a:rPr lang="en-US" sz="2400" i="1" dirty="0"/>
              <a:t>)</a:t>
            </a:r>
            <a:r>
              <a:rPr lang="en-US" sz="2400" dirty="0"/>
              <a:t> the interviewee’s </a:t>
            </a:r>
            <a:r>
              <a:rPr lang="en-US" sz="2400" i="1" dirty="0" err="1"/>
              <a:t>behaviour</a:t>
            </a:r>
            <a:r>
              <a:rPr lang="en-US" sz="2400" i="1" dirty="0"/>
              <a:t> (</a:t>
            </a:r>
            <a:r>
              <a:rPr lang="zh-CN" altLang="en-US" sz="2400" i="1" dirty="0">
                <a:latin typeface="华文楷体"/>
                <a:ea typeface="华文楷体"/>
                <a:cs typeface="华文楷体"/>
              </a:rPr>
              <a:t>行为</a:t>
            </a:r>
            <a:r>
              <a:rPr lang="en-US" sz="2400" i="1" dirty="0"/>
              <a:t>)</a:t>
            </a:r>
            <a:r>
              <a:rPr lang="en-US" sz="2400" dirty="0"/>
              <a:t> and response to questions asked - in order to assess the candidate's suitability for a post.</a:t>
            </a:r>
          </a:p>
          <a:p>
            <a:pPr marL="457200" indent="-342900"/>
            <a:r>
              <a:rPr lang="en-US" sz="2400" dirty="0"/>
              <a:t>The aim of the selection interview is to </a:t>
            </a:r>
            <a:r>
              <a:rPr lang="en-US" sz="2400" i="1" dirty="0"/>
              <a:t>determine (</a:t>
            </a:r>
            <a:r>
              <a:rPr lang="zh-CN" altLang="en-US" sz="2400" i="1" dirty="0">
                <a:latin typeface="华文楷体"/>
                <a:ea typeface="华文楷体"/>
                <a:cs typeface="华文楷体"/>
              </a:rPr>
              <a:t>确定</a:t>
            </a:r>
            <a:r>
              <a:rPr lang="en-US" sz="2400" i="1" dirty="0"/>
              <a:t>)</a:t>
            </a:r>
            <a:r>
              <a:rPr lang="en-US" sz="2400" dirty="0"/>
              <a:t> whether the candidate is interested in the job and </a:t>
            </a:r>
            <a:r>
              <a:rPr lang="en-US" sz="2400" i="1" dirty="0"/>
              <a:t>competent (able to do well </a:t>
            </a:r>
            <a:r>
              <a:rPr lang="zh-CN" altLang="en-US" sz="2400" i="1" dirty="0">
                <a:latin typeface="华文楷体"/>
                <a:ea typeface="华文楷体"/>
                <a:cs typeface="华文楷体"/>
              </a:rPr>
              <a:t>胜任</a:t>
            </a:r>
            <a:r>
              <a:rPr lang="en-US" sz="2400" i="1" dirty="0"/>
              <a:t>)</a:t>
            </a:r>
            <a:r>
              <a:rPr lang="en-US" sz="2400" dirty="0"/>
              <a:t> to do it. </a:t>
            </a:r>
          </a:p>
        </p:txBody>
      </p:sp>
    </p:spTree>
    <p:extLst>
      <p:ext uri="{BB962C8B-B14F-4D97-AF65-F5344CB8AC3E}">
        <p14:creationId xmlns:p14="http://schemas.microsoft.com/office/powerpoint/2010/main" val="3031344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selection interview also has the following </a:t>
            </a:r>
            <a:r>
              <a:rPr lang="en-US" b="1" i="1" dirty="0"/>
              <a:t>functions (</a:t>
            </a:r>
            <a:r>
              <a:rPr lang="zh-CN" altLang="en-US" b="1" i="1" dirty="0">
                <a:latin typeface="华文楷体"/>
                <a:ea typeface="华文楷体"/>
                <a:cs typeface="华文楷体"/>
              </a:rPr>
              <a:t>功能</a:t>
            </a:r>
            <a:r>
              <a:rPr lang="en-US" b="1" i="1" dirty="0"/>
              <a:t>)</a:t>
            </a:r>
            <a:r>
              <a:rPr lang="en-US" b="1" dirty="0"/>
              <a:t>:</a:t>
            </a:r>
            <a:br>
              <a:rPr lang="en-US" b="1" dirty="0"/>
            </a:br>
            <a:endParaRPr lang="en-US" b="1" dirty="0"/>
          </a:p>
        </p:txBody>
      </p:sp>
      <p:sp>
        <p:nvSpPr>
          <p:cNvPr id="3" name="Content Placeholder 2"/>
          <p:cNvSpPr>
            <a:spLocks noGrp="1"/>
          </p:cNvSpPr>
          <p:nvPr>
            <p:ph idx="1"/>
          </p:nvPr>
        </p:nvSpPr>
        <p:spPr/>
        <p:txBody>
          <a:bodyPr/>
          <a:lstStyle/>
          <a:p>
            <a:r>
              <a:rPr lang="en-US" sz="2400" dirty="0"/>
              <a:t>To explain the work of the </a:t>
            </a:r>
            <a:r>
              <a:rPr lang="en-US" sz="2400" dirty="0" err="1"/>
              <a:t>organisation</a:t>
            </a:r>
            <a:r>
              <a:rPr lang="en-US" sz="2400" dirty="0"/>
              <a:t>, the job and any features such as </a:t>
            </a:r>
            <a:r>
              <a:rPr lang="en-US" sz="2400" i="1" dirty="0"/>
              <a:t>induction (</a:t>
            </a:r>
            <a:r>
              <a:rPr lang="zh-CN" altLang="en-US" sz="2400" i="1" dirty="0">
                <a:latin typeface="华文楷体"/>
                <a:ea typeface="华文楷体"/>
                <a:cs typeface="华文楷体"/>
              </a:rPr>
              <a:t>员工入职培训</a:t>
            </a:r>
            <a:r>
              <a:rPr lang="en-US" sz="2400" i="1" dirty="0"/>
              <a:t>)</a:t>
            </a:r>
            <a:r>
              <a:rPr lang="en-US" sz="2400" dirty="0"/>
              <a:t> and </a:t>
            </a:r>
            <a:r>
              <a:rPr lang="en-US" sz="2400" i="1" dirty="0"/>
              <a:t>probation (</a:t>
            </a:r>
            <a:r>
              <a:rPr lang="zh-CN" altLang="en-US" sz="2400" i="1" dirty="0">
                <a:latin typeface="华文楷体"/>
                <a:ea typeface="华文楷体"/>
                <a:cs typeface="华文楷体"/>
              </a:rPr>
              <a:t>缓刑</a:t>
            </a:r>
            <a:r>
              <a:rPr lang="en-US" sz="2400" i="1" dirty="0"/>
              <a:t>)</a:t>
            </a:r>
            <a:r>
              <a:rPr lang="en-US" sz="2400" dirty="0"/>
              <a:t>.</a:t>
            </a:r>
          </a:p>
          <a:p>
            <a:r>
              <a:rPr lang="en-US" sz="2400" dirty="0"/>
              <a:t>To set expectations on both sides, including a </a:t>
            </a:r>
            <a:r>
              <a:rPr lang="en-US" sz="2400" i="1" dirty="0"/>
              <a:t>realistic (</a:t>
            </a:r>
            <a:r>
              <a:rPr lang="zh-CN" altLang="en-US" sz="2400" i="1" dirty="0">
                <a:latin typeface="华文楷体"/>
                <a:ea typeface="华文楷体"/>
                <a:cs typeface="华文楷体"/>
              </a:rPr>
              <a:t>实际</a:t>
            </a:r>
            <a:r>
              <a:rPr lang="en-US" sz="2400" i="1" dirty="0"/>
              <a:t>)</a:t>
            </a:r>
            <a:r>
              <a:rPr lang="en-US" sz="2400" dirty="0"/>
              <a:t> discussion of any potential difficulties (if appropriate).</a:t>
            </a:r>
          </a:p>
          <a:p>
            <a:r>
              <a:rPr lang="en-US" sz="2400" dirty="0"/>
              <a:t>To enable the candidate to </a:t>
            </a:r>
            <a:r>
              <a:rPr lang="en-US" sz="2400" i="1" dirty="0"/>
              <a:t>assess (</a:t>
            </a:r>
            <a:r>
              <a:rPr lang="zh-CN" altLang="en-US" sz="2400" i="1" dirty="0">
                <a:latin typeface="华文楷体"/>
                <a:ea typeface="华文楷体"/>
                <a:cs typeface="华文楷体"/>
              </a:rPr>
              <a:t>评估</a:t>
            </a:r>
            <a:r>
              <a:rPr lang="en-US" sz="2400" i="1" dirty="0"/>
              <a:t>)</a:t>
            </a:r>
            <a:r>
              <a:rPr lang="en-US" sz="2400" dirty="0"/>
              <a:t> whether they want the job being offered.</a:t>
            </a:r>
          </a:p>
          <a:p>
            <a:endParaRPr lang="en-US" sz="2400" dirty="0"/>
          </a:p>
        </p:txBody>
      </p:sp>
    </p:spTree>
    <p:extLst>
      <p:ext uri="{BB962C8B-B14F-4D97-AF65-F5344CB8AC3E}">
        <p14:creationId xmlns:p14="http://schemas.microsoft.com/office/powerpoint/2010/main" val="19985379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Building a shortlist</a:t>
            </a:r>
          </a:p>
        </p:txBody>
      </p:sp>
      <p:sp>
        <p:nvSpPr>
          <p:cNvPr id="3" name="Content Placeholder 2"/>
          <p:cNvSpPr>
            <a:spLocks noGrp="1"/>
          </p:cNvSpPr>
          <p:nvPr>
            <p:ph idx="1"/>
          </p:nvPr>
        </p:nvSpPr>
        <p:spPr/>
        <p:txBody>
          <a:bodyPr/>
          <a:lstStyle/>
          <a:p>
            <a:pPr marL="0" indent="0">
              <a:buNone/>
            </a:pPr>
            <a:r>
              <a:rPr lang="en-US" sz="2400" dirty="0"/>
              <a:t>The following steps will help you ensure the shortlisting process is </a:t>
            </a:r>
            <a:r>
              <a:rPr lang="en-US" sz="2400" i="1" dirty="0"/>
              <a:t>fair (</a:t>
            </a:r>
            <a:r>
              <a:rPr lang="zh-CN" altLang="en-US" sz="2400" i="1" dirty="0">
                <a:latin typeface="华文楷体"/>
                <a:ea typeface="华文楷体"/>
                <a:cs typeface="华文楷体"/>
              </a:rPr>
              <a:t>公平</a:t>
            </a:r>
            <a:r>
              <a:rPr lang="en-US" sz="2400" i="1" dirty="0"/>
              <a:t>)</a:t>
            </a:r>
            <a:r>
              <a:rPr lang="en-US" sz="2400" dirty="0"/>
              <a:t> and </a:t>
            </a:r>
            <a:r>
              <a:rPr lang="en-US" sz="2400" i="1" dirty="0"/>
              <a:t>consistent (</a:t>
            </a:r>
            <a:r>
              <a:rPr lang="zh-CN" altLang="en-US" sz="2400" i="1" dirty="0">
                <a:latin typeface="华文楷体"/>
                <a:ea typeface="华文楷体"/>
                <a:cs typeface="华文楷体"/>
              </a:rPr>
              <a:t>一贯</a:t>
            </a:r>
            <a:r>
              <a:rPr lang="en-US" sz="2400" i="1" dirty="0"/>
              <a:t>)</a:t>
            </a:r>
            <a:r>
              <a:rPr lang="en-US" sz="2400" dirty="0"/>
              <a:t>:</a:t>
            </a:r>
          </a:p>
          <a:p>
            <a:r>
              <a:rPr lang="en-US" sz="2400" dirty="0"/>
              <a:t>People involved in </a:t>
            </a:r>
            <a:r>
              <a:rPr lang="en-US" sz="2400" i="1" dirty="0"/>
              <a:t>sifting (filtering </a:t>
            </a:r>
            <a:r>
              <a:rPr lang="zh-CN" altLang="en-US" sz="2400" i="1" dirty="0">
                <a:latin typeface="华文楷体"/>
                <a:ea typeface="华文楷体"/>
                <a:cs typeface="华文楷体"/>
              </a:rPr>
              <a:t>筛选</a:t>
            </a:r>
            <a:r>
              <a:rPr lang="en-US" sz="2400" i="1" dirty="0"/>
              <a:t>)</a:t>
            </a:r>
            <a:r>
              <a:rPr lang="en-US" sz="2400" dirty="0"/>
              <a:t> and sorting need to agree the shortlisting criteria and are provided with shortlisting documentation.</a:t>
            </a:r>
          </a:p>
          <a:p>
            <a:r>
              <a:rPr lang="en-US" sz="2400" dirty="0"/>
              <a:t>Each person shortlists on </a:t>
            </a:r>
            <a:r>
              <a:rPr lang="en-US" sz="2400" i="1" dirty="0"/>
              <a:t>essential factors (</a:t>
            </a:r>
            <a:r>
              <a:rPr lang="zh-CN" altLang="en-US" sz="2400" i="1" dirty="0">
                <a:latin typeface="华文楷体"/>
                <a:ea typeface="华文楷体"/>
                <a:cs typeface="华文楷体"/>
              </a:rPr>
              <a:t>主要因素</a:t>
            </a:r>
            <a:r>
              <a:rPr lang="en-US" sz="2400" i="1" dirty="0"/>
              <a:t>)</a:t>
            </a:r>
            <a:r>
              <a:rPr lang="en-US" sz="2400" dirty="0"/>
              <a:t>, with </a:t>
            </a:r>
            <a:r>
              <a:rPr lang="en-US" sz="2400" i="1" dirty="0"/>
              <a:t>desirable factors (</a:t>
            </a:r>
            <a:r>
              <a:rPr lang="zh-CN" altLang="en-US" sz="2400" i="1" dirty="0">
                <a:latin typeface="华文楷体"/>
                <a:ea typeface="华文楷体"/>
                <a:cs typeface="华文楷体"/>
              </a:rPr>
              <a:t>理想的因素</a:t>
            </a:r>
            <a:r>
              <a:rPr lang="en-US" sz="2400" i="1" dirty="0"/>
              <a:t>) </a:t>
            </a:r>
            <a:r>
              <a:rPr lang="en-US" sz="2400" dirty="0"/>
              <a:t>being used if too many applicants meet the essential ones. </a:t>
            </a:r>
          </a:p>
          <a:p>
            <a:pPr algn="just"/>
            <a:endParaRPr lang="en-US" sz="2400" dirty="0"/>
          </a:p>
        </p:txBody>
      </p:sp>
    </p:spTree>
    <p:extLst>
      <p:ext uri="{BB962C8B-B14F-4D97-AF65-F5344CB8AC3E}">
        <p14:creationId xmlns:p14="http://schemas.microsoft.com/office/powerpoint/2010/main" val="12292990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8475" y="484188"/>
            <a:ext cx="7556500" cy="5641975"/>
          </a:xfrm>
        </p:spPr>
        <p:txBody>
          <a:bodyPr/>
          <a:lstStyle/>
          <a:p>
            <a:r>
              <a:rPr lang="en-US" sz="2400" dirty="0"/>
              <a:t>Each </a:t>
            </a:r>
            <a:r>
              <a:rPr lang="en-US" sz="2400" dirty="0" err="1"/>
              <a:t>shortlister</a:t>
            </a:r>
            <a:r>
              <a:rPr lang="en-US" sz="2400" dirty="0"/>
              <a:t> decides whether a person should be called in or not and writes down their reasons.</a:t>
            </a:r>
          </a:p>
          <a:p>
            <a:r>
              <a:rPr lang="en-US" sz="2400" dirty="0"/>
              <a:t>The group meets together to pull together the final list of candidates and the decisions are recorded as to why a person is being shortlisted.</a:t>
            </a:r>
          </a:p>
          <a:p>
            <a:r>
              <a:rPr lang="en-US" sz="2400" dirty="0"/>
              <a:t>The group also records reasons for rejection. This is important because, should the decision ever be the subject of </a:t>
            </a:r>
            <a:r>
              <a:rPr lang="en-US" sz="2400" i="1" dirty="0"/>
              <a:t>legal action (</a:t>
            </a:r>
            <a:r>
              <a:rPr lang="zh-CN" altLang="en-US" sz="2400" i="1" dirty="0">
                <a:latin typeface="华文楷体"/>
                <a:ea typeface="华文楷体"/>
                <a:cs typeface="华文楷体"/>
              </a:rPr>
              <a:t>诉讼</a:t>
            </a:r>
            <a:r>
              <a:rPr lang="en-US" sz="2400" i="1" dirty="0"/>
              <a:t>)</a:t>
            </a:r>
            <a:r>
              <a:rPr lang="en-US" sz="2400" dirty="0"/>
              <a:t>, you’ll need to be able to </a:t>
            </a:r>
            <a:r>
              <a:rPr lang="en-US" sz="2400" i="1" dirty="0"/>
              <a:t>justify your choice (</a:t>
            </a:r>
            <a:r>
              <a:rPr lang="zh-CN" altLang="en-US" sz="2400" i="1" dirty="0">
                <a:latin typeface="华文楷体"/>
                <a:ea typeface="华文楷体"/>
                <a:cs typeface="华文楷体"/>
              </a:rPr>
              <a:t>证明你的选择</a:t>
            </a:r>
            <a:r>
              <a:rPr lang="en-US" sz="2400" i="1" dirty="0"/>
              <a:t>)</a:t>
            </a:r>
            <a:r>
              <a:rPr lang="en-US" sz="2400" dirty="0"/>
              <a:t>.</a:t>
            </a:r>
          </a:p>
          <a:p>
            <a:endParaRPr lang="en-US" sz="2400" dirty="0"/>
          </a:p>
        </p:txBody>
      </p:sp>
    </p:spTree>
    <p:extLst>
      <p:ext uri="{BB962C8B-B14F-4D97-AF65-F5344CB8AC3E}">
        <p14:creationId xmlns:p14="http://schemas.microsoft.com/office/powerpoint/2010/main" val="2463279573"/>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Developing Yourself as an Effective Team Member.ppt</Template>
  <TotalTime>4373</TotalTime>
  <Words>12256</Words>
  <Application>Microsoft Office PowerPoint</Application>
  <PresentationFormat>On-screen Show (4:3)</PresentationFormat>
  <Paragraphs>634</Paragraphs>
  <Slides>170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170</vt:i4>
      </vt:variant>
    </vt:vector>
  </HeadingPairs>
  <TitlesOfParts>
    <vt:vector size="178" baseType="lpstr">
      <vt:lpstr>宋体</vt:lpstr>
      <vt:lpstr>Arial</vt:lpstr>
      <vt:lpstr>Calibri</vt:lpstr>
      <vt:lpstr>ＭＳ Ｐゴシック</vt:lpstr>
      <vt:lpstr>Rockwell</vt:lpstr>
      <vt:lpstr>华文楷体</vt:lpstr>
      <vt:lpstr>Wingdings</vt:lpstr>
      <vt:lpstr>Advantage</vt:lpstr>
      <vt:lpstr>PowerPoint Presentation</vt:lpstr>
      <vt:lpstr>Introduction</vt:lpstr>
      <vt:lpstr>PowerPoint Presentation</vt:lpstr>
      <vt:lpstr>Recruitment Policies and Procedures (招聘政策和程序)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Legal (法律) Aspects (方面) of Recruitment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Assignment</vt:lpstr>
      <vt:lpstr>Job Analysis (工作分析)</vt:lpstr>
      <vt:lpstr>Who To Involve?</vt:lpstr>
      <vt:lpstr>PowerPoint Presentation</vt:lpstr>
      <vt:lpstr>What you need to find out</vt:lpstr>
      <vt:lpstr>Job Analysis Methodology</vt:lpstr>
      <vt:lpstr>PowerPoint Presentation</vt:lpstr>
      <vt:lpstr>PowerPoint Presentation</vt:lpstr>
      <vt:lpstr>PowerPoint Presentation</vt:lpstr>
      <vt:lpstr>PowerPoint Presentation</vt:lpstr>
      <vt:lpstr>PowerPoint Presentation</vt:lpstr>
      <vt:lpstr>The Job Description and Person Specification</vt:lpstr>
      <vt:lpstr>Why these documents are important?</vt:lpstr>
      <vt:lpstr>PowerPoint Presentation</vt:lpstr>
      <vt:lpstr>PowerPoint Presentation</vt:lpstr>
      <vt:lpstr>Writing a Job Description</vt:lpstr>
      <vt:lpstr>PowerPoint Presentation</vt:lpstr>
      <vt:lpstr>Checklist - Writing a Job Description</vt:lpstr>
      <vt:lpstr>PowerPoint Presentation</vt:lpstr>
      <vt:lpstr>Putting together a Person Specification</vt:lpstr>
      <vt:lpstr>Formats for developing a person specification</vt:lpstr>
      <vt:lpstr>The most common format usually includes the following information</vt:lpstr>
      <vt:lpstr>PowerPoint Presentation</vt:lpstr>
      <vt:lpstr>Checklist - Putting Together a Person Specification</vt:lpstr>
      <vt:lpstr>Example</vt:lpstr>
      <vt:lpstr>PowerPoint Presentation</vt:lpstr>
      <vt:lpstr>PowerPoint Presentation</vt:lpstr>
      <vt:lpstr>! Assignment</vt:lpstr>
      <vt:lpstr>Methods of Advertising</vt:lpstr>
      <vt:lpstr>PowerPoint Presentation</vt:lpstr>
      <vt:lpstr>PowerPoint Presentation</vt:lpstr>
      <vt:lpstr>Four main choices in Press Advertising</vt:lpstr>
      <vt:lpstr>PowerPoint Presentation</vt:lpstr>
      <vt:lpstr>PowerPoint Presentation</vt:lpstr>
      <vt:lpstr>Getting the best from the press</vt:lpstr>
      <vt:lpstr>PowerPoint Presentation</vt:lpstr>
      <vt:lpstr>Working with an agency </vt:lpstr>
      <vt:lpstr>Putting together a recruitment advert</vt:lpstr>
      <vt:lpstr>PowerPoint Presentation</vt:lpstr>
      <vt:lpstr>PowerPoint Presentation</vt:lpstr>
      <vt:lpstr>PowerPoint Presentation</vt:lpstr>
      <vt:lpstr>PowerPoint Presentation</vt:lpstr>
      <vt:lpstr>A checklist of points to bear in mind when preparing a recruitment advert</vt:lpstr>
      <vt:lpstr>PowerPoint Presentation</vt:lpstr>
      <vt:lpstr>PowerPoint Presentation</vt:lpstr>
      <vt:lpstr>PowerPoint Presentation</vt:lpstr>
      <vt:lpstr>PowerPoint Presentation</vt:lpstr>
      <vt:lpstr>PowerPoint Presentation</vt:lpstr>
      <vt:lpstr>Using the Internet</vt:lpstr>
      <vt:lpstr>Alternative methods of recruitment</vt:lpstr>
      <vt:lpstr>In-house Recruitment</vt:lpstr>
      <vt:lpstr>External organisations</vt:lpstr>
      <vt:lpstr>PowerPoint Presentation</vt:lpstr>
      <vt:lpstr>PowerPoint Presentation</vt:lpstr>
      <vt:lpstr>PowerPoint Presentation</vt:lpstr>
      <vt:lpstr>Questions to ask an external agency</vt:lpstr>
      <vt:lpstr>PowerPoint Presentation</vt:lpstr>
      <vt:lpstr>PowerPoint Presentation</vt:lpstr>
      <vt:lpstr>Going it alone</vt:lpstr>
      <vt:lpstr>PowerPoint Presentation</vt:lpstr>
      <vt:lpstr>Interviewing</vt:lpstr>
      <vt:lpstr>PowerPoint Presentation</vt:lpstr>
      <vt:lpstr>Guiding Principles (指导原则)</vt:lpstr>
      <vt:lpstr>PowerPoint Presentation</vt:lpstr>
      <vt:lpstr>Preparing for the interview</vt:lpstr>
      <vt:lpstr>PowerPoint Presentation</vt:lpstr>
      <vt:lpstr>PowerPoint Presentation</vt:lpstr>
      <vt:lpstr>PowerPoint Presentation</vt:lpstr>
      <vt:lpstr>Creating a shortlist (入围)</vt:lpstr>
      <vt:lpstr>PowerPoint Presentation</vt:lpstr>
      <vt:lpstr>PowerPoint Presentation</vt:lpstr>
      <vt:lpstr>Applying consistent criteria</vt:lpstr>
      <vt:lpstr>Selection interview (遴选面试)</vt:lpstr>
      <vt:lpstr>A selection interview also has the following functions (功能): </vt:lpstr>
      <vt:lpstr>Building a shortlist</vt:lpstr>
      <vt:lpstr>PowerPoint Presentation</vt:lpstr>
      <vt:lpstr>Example of a shortlist document</vt:lpstr>
      <vt:lpstr>What to do next?</vt:lpstr>
      <vt:lpstr>A poor response</vt:lpstr>
      <vt:lpstr>PowerPoint Presentation</vt:lpstr>
      <vt:lpstr>Types of interview</vt:lpstr>
      <vt:lpstr>PowerPoint Presentation</vt:lpstr>
      <vt:lpstr>PowerPoint Presentation</vt:lpstr>
      <vt:lpstr>PowerPoint Presentation</vt:lpstr>
      <vt:lpstr>Importance of an interview</vt:lpstr>
      <vt:lpstr>Job candidates see these problems in the interview process</vt:lpstr>
      <vt:lpstr>PowerPoint Presentation</vt:lpstr>
      <vt:lpstr>PowerPoint Presentation</vt:lpstr>
      <vt:lpstr>! Assignment</vt:lpstr>
      <vt:lpstr>Conducting the interview</vt:lpstr>
      <vt:lpstr>PowerPoint Presentation</vt:lpstr>
      <vt:lpstr>PowerPoint Presentation</vt:lpstr>
      <vt:lpstr>PowerPoint Presentation</vt:lpstr>
      <vt:lpstr>Recording information</vt:lpstr>
      <vt:lpstr>PowerPoint Presentation</vt:lpstr>
      <vt:lpstr>PowerPoint Presentation</vt:lpstr>
      <vt:lpstr>PowerPoint Presentation</vt:lpstr>
      <vt:lpstr>PowerPoint Presentation</vt:lpstr>
      <vt:lpstr>Key points to remember when conducting an interview</vt:lpstr>
      <vt:lpstr>PowerPoint Presentation</vt:lpstr>
      <vt:lpstr>PowerPoint Presentation</vt:lpstr>
      <vt:lpstr>Effective interview questioning</vt:lpstr>
      <vt:lpstr>Types of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you hope to find out?</vt:lpstr>
      <vt:lpstr>PowerPoint Presentation</vt:lpstr>
      <vt:lpstr>PowerPoint Presentation</vt:lpstr>
      <vt:lpstr>Questions to avoid and why?</vt:lpstr>
      <vt:lpstr>PowerPoint Presentation</vt:lpstr>
      <vt:lpstr>PowerPoint Presentation</vt:lpstr>
      <vt:lpstr>Potentially discriminatory questions</vt:lpstr>
      <vt:lpstr>PowerPoint Presentation</vt:lpstr>
      <vt:lpstr>Sample interview questions</vt:lpstr>
      <vt:lpstr>PowerPoint Presentation</vt:lpstr>
      <vt:lpstr>Interviewing skills</vt:lpstr>
      <vt:lpstr>PowerPoint Presentation</vt:lpstr>
      <vt:lpstr>The following points may help: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While you’re trying to read non-verbal communication signals from candidates, it’s equally important to be aware of the messages you send.</vt:lpstr>
      <vt:lpstr>PowerPoint Presentation</vt:lpstr>
      <vt:lpstr>PowerPoint Presentation</vt:lpstr>
      <vt:lpstr>PowerPoint Presentation</vt:lpstr>
      <vt:lpstr>PowerPoint Presentation</vt:lpstr>
      <vt:lpstr>Reference Checks (参考检查)</vt:lpstr>
      <vt:lpstr>PowerPoint Presentation</vt:lpstr>
      <vt:lpstr>PowerPoint Presentation</vt:lpstr>
      <vt:lpstr>Guidelines for Telephone Reference Checks</vt:lpstr>
      <vt:lpstr>PowerPoint Presentation</vt:lpstr>
      <vt:lpstr>The Importance of Reference Checks</vt:lpstr>
      <vt:lpstr>Selection</vt:lpstr>
      <vt:lpstr>Guiding Principles</vt:lpstr>
      <vt:lpstr>PowerPoint Presentation</vt:lpstr>
      <vt:lpstr>PowerPoint Presentation</vt:lpstr>
      <vt:lpstr>PowerPoint Presentation</vt:lpstr>
      <vt:lpstr>! Assignment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Recruitment and Selection of New Staff in the Workplace</dc:title>
  <dc:subject/>
  <dc:creator/>
  <cp:keywords/>
  <dc:description/>
  <cp:lastModifiedBy>root</cp:lastModifiedBy>
  <cp:revision>159</cp:revision>
  <cp:lastPrinted>2013-04-22T07:47:38Z</cp:lastPrinted>
  <dcterms:created xsi:type="dcterms:W3CDTF">2013-01-17T02:20:05Z</dcterms:created>
  <dcterms:modified xsi:type="dcterms:W3CDTF">2016-02-24T20:59:51Z</dcterms:modified>
  <cp:category/>
</cp:coreProperties>
</file>